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12192000" cy="6858000"/>
  <p:notesSz cx="6858000" cy="12192000"/>
  <p:embeddedFontLst>
    <p:embeddedFont>
      <p:font typeface="MiSans" panose="020B0604020202020204" charset="-122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78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6531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0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42-d2nfa3h8bjvh7rlj0gjg.png"/>
          <p:cNvPicPr>
            <a:picLocks noChangeAspect="1"/>
          </p:cNvPicPr>
          <p:nvPr/>
        </p:nvPicPr>
        <p:blipFill>
          <a:blip r:embed="rId4"/>
          <a:srcRect t="3" b="3"/>
          <a:stretch/>
        </p:blipFill>
        <p:spPr>
          <a:xfrm>
            <a:off x="0" y="0"/>
            <a:ext cx="12214225" cy="685863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3629025" y="1935480"/>
            <a:ext cx="7943215" cy="21158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110000"/>
              </a:lnSpc>
            </a:pPr>
            <a:r>
              <a:rPr lang="en-US" sz="6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AI-Powered Red Teaming Playbook</a:t>
            </a:r>
            <a:endParaRPr lang="en-US" sz="1600" dirty="0"/>
          </a:p>
        </p:txBody>
      </p:sp>
      <p:pic>
        <p:nvPicPr>
          <p:cNvPr id="5" name="Image 2" descr="https://kimi-img.moonshot.cn/pub/slides/slides_tmpl/image/25-08-27-20:07:36-d2nfa218bjvh7rlj0gc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9575" y="4330700"/>
            <a:ext cx="2272665" cy="60325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9367615" y="4432935"/>
            <a:ext cx="2135884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Sean Wong</a:t>
            </a:r>
            <a:endParaRPr lang="en-US" sz="1600" dirty="0"/>
          </a:p>
        </p:txBody>
      </p:sp>
      <p:pic>
        <p:nvPicPr>
          <p:cNvPr id="7" name="Image 3" descr="https://kimi-img.moonshot.cn/pub/slides/slides_tmpl/image/25-08-27-20:07:36-d2nfa218bjvh7rlj0gc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9575" y="5041900"/>
            <a:ext cx="2272665" cy="603250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9367615" y="5144135"/>
            <a:ext cx="2135884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2025/01/01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40-d2nfa318bjvh7rlj0gfg.jpg"/>
          <p:cNvPicPr>
            <a:picLocks noChangeAspect="1"/>
          </p:cNvPicPr>
          <p:nvPr/>
        </p:nvPicPr>
        <p:blipFill>
          <a:blip r:embed="rId4"/>
          <a:srcRect t="3" b="3"/>
          <a:stretch/>
        </p:blipFill>
        <p:spPr>
          <a:xfrm>
            <a:off x="0" y="0"/>
            <a:ext cx="12214225" cy="695388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49605" y="1609090"/>
            <a:ext cx="6096000" cy="12360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8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649605" y="2985135"/>
            <a:ext cx="824166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Attack Path Modeling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2780" y="603885"/>
            <a:ext cx="101047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AI-Driven Adversary Simulation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692275" y="1971040"/>
            <a:ext cx="9264015" cy="3397885"/>
          </a:xfrm>
          <a:prstGeom prst="roundRect">
            <a:avLst>
              <a:gd name="adj" fmla="val 10344"/>
            </a:avLst>
          </a:prstGeom>
          <a:solidFill>
            <a:srgbClr val="FFFFFF"/>
          </a:solidFill>
          <a:ln w="25400">
            <a:solidFill>
              <a:srgbClr val="E6E6F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692275" y="1971040"/>
            <a:ext cx="9264015" cy="33978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1000760" y="1432560"/>
            <a:ext cx="4312285" cy="4312285"/>
          </a:xfrm>
          <a:prstGeom prst="ellipse">
            <a:avLst/>
          </a:prstGeom>
          <a:solidFill>
            <a:srgbClr val="E6E6FD"/>
          </a:solidFill>
          <a:ln/>
        </p:spPr>
      </p:sp>
      <p:sp>
        <p:nvSpPr>
          <p:cNvPr id="7" name="Text 4"/>
          <p:cNvSpPr/>
          <p:nvPr/>
        </p:nvSpPr>
        <p:spPr>
          <a:xfrm>
            <a:off x="1000760" y="1432560"/>
            <a:ext cx="4312285" cy="43122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649095" y="2257425"/>
            <a:ext cx="301561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Attack Path Mapping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649095" y="2929255"/>
            <a:ext cx="3015615" cy="16375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tools like MITRE Caldera and AttackIQ map attack paths and recommend adversary behaviors based on the environment’s topology, enhancing red-team planning.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633085" y="2340293"/>
            <a:ext cx="464400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Simulation Platforms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633085" y="2951480"/>
            <a:ext cx="4888865" cy="13164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SafeBreach AI and XM Cyber support modeling complex attack paths and lateral movement opportunities, providing realistic adversary simulations for red teams.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2780" y="603885"/>
            <a:ext cx="101047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From Paths to Purple Priorities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016000" y="1473200"/>
            <a:ext cx="334361" cy="335280"/>
          </a:xfrm>
          <a:prstGeom prst="chevron">
            <a:avLst>
              <a:gd name="adj" fmla="val 50000"/>
            </a:avLst>
          </a:prstGeom>
          <a:solidFill>
            <a:srgbClr val="E1ADFD"/>
          </a:solidFill>
          <a:ln/>
        </p:spPr>
      </p:sp>
      <p:sp>
        <p:nvSpPr>
          <p:cNvPr id="5" name="Text 2"/>
          <p:cNvSpPr/>
          <p:nvPr/>
        </p:nvSpPr>
        <p:spPr>
          <a:xfrm>
            <a:off x="1016000" y="1473200"/>
            <a:ext cx="334361" cy="3352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1342674" y="1473200"/>
            <a:ext cx="334361" cy="335280"/>
          </a:xfrm>
          <a:prstGeom prst="chevron">
            <a:avLst>
              <a:gd name="adj" fmla="val 50000"/>
            </a:avLst>
          </a:prstGeom>
          <a:solidFill>
            <a:srgbClr val="E1ADFD"/>
          </a:solidFill>
          <a:ln/>
        </p:spPr>
      </p:sp>
      <p:sp>
        <p:nvSpPr>
          <p:cNvPr id="7" name="Text 4"/>
          <p:cNvSpPr/>
          <p:nvPr/>
        </p:nvSpPr>
        <p:spPr>
          <a:xfrm>
            <a:off x="1342674" y="1473200"/>
            <a:ext cx="334361" cy="3352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038860" y="3398520"/>
            <a:ext cx="4571365" cy="2712720"/>
          </a:xfrm>
          <a:prstGeom prst="roundRect">
            <a:avLst>
              <a:gd name="adj" fmla="val 7677"/>
            </a:avLst>
          </a:prstGeom>
          <a:solidFill>
            <a:srgbClr val="000000">
              <a:alpha val="0"/>
            </a:srgbClr>
          </a:solidFill>
          <a:ln w="25400">
            <a:solidFill>
              <a:srgbClr val="E6E6F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8860" y="3398520"/>
            <a:ext cx="4571365" cy="2712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031240" y="3383280"/>
            <a:ext cx="4586605" cy="64008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E6E6FD"/>
          </a:solidFill>
          <a:ln/>
        </p:spPr>
      </p:sp>
      <p:sp>
        <p:nvSpPr>
          <p:cNvPr id="11" name="Text 8"/>
          <p:cNvSpPr/>
          <p:nvPr/>
        </p:nvSpPr>
        <p:spPr>
          <a:xfrm>
            <a:off x="1031240" y="3383280"/>
            <a:ext cx="4586605" cy="640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134100" y="3398520"/>
            <a:ext cx="4571365" cy="2712720"/>
          </a:xfrm>
          <a:prstGeom prst="roundRect">
            <a:avLst>
              <a:gd name="adj" fmla="val 7677"/>
            </a:avLst>
          </a:prstGeom>
          <a:solidFill>
            <a:srgbClr val="000000">
              <a:alpha val="0"/>
            </a:srgbClr>
          </a:solidFill>
          <a:ln w="25400">
            <a:solidFill>
              <a:srgbClr val="E6E6FD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134100" y="3398520"/>
            <a:ext cx="4571365" cy="2712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126480" y="3383280"/>
            <a:ext cx="4586605" cy="64008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E6E6FD"/>
          </a:solidFill>
          <a:ln/>
        </p:spPr>
      </p:sp>
      <p:sp>
        <p:nvSpPr>
          <p:cNvPr id="15" name="Text 12"/>
          <p:cNvSpPr/>
          <p:nvPr/>
        </p:nvSpPr>
        <p:spPr>
          <a:xfrm>
            <a:off x="6126480" y="3383280"/>
            <a:ext cx="4586605" cy="640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762125" y="1441450"/>
            <a:ext cx="894397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Real-Time Feedback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016000" y="1960880"/>
            <a:ext cx="9794240" cy="7131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scores simulated attack paths by likelihood and detection gaps, providing real-time feedback to red teams and blue teams for collaborative prioritization.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223645" y="3503930"/>
            <a:ext cx="420243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Heatmaps for Coverage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231900" y="4069080"/>
            <a:ext cx="4185920" cy="12678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generates heatmaps that visualize coverage gaps, helping blue teams understand where defenses need improvement before the exercise begins.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318885" y="3503930"/>
            <a:ext cx="420243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Prioritization Sessions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6327140" y="4069080"/>
            <a:ext cx="4185920" cy="12678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Red-team planning transforms into a collaborative prioritization session, ensuring exercises are aligned with actual attack vectors and defense strategies.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40-d2nfa318bjvh7rlj0gfg.jpg"/>
          <p:cNvPicPr>
            <a:picLocks noChangeAspect="1"/>
          </p:cNvPicPr>
          <p:nvPr/>
        </p:nvPicPr>
        <p:blipFill>
          <a:blip r:embed="rId4"/>
          <a:srcRect t="3" b="3"/>
          <a:stretch/>
        </p:blipFill>
        <p:spPr>
          <a:xfrm>
            <a:off x="0" y="0"/>
            <a:ext cx="12214225" cy="695388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49605" y="1609090"/>
            <a:ext cx="6096000" cy="12360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8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649605" y="2985135"/>
            <a:ext cx="824166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 Correlation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2780" y="603885"/>
            <a:ext cx="101047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Real-Time Red Action Analysis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361555" y="22225"/>
            <a:ext cx="4815840" cy="6827520"/>
          </a:xfrm>
          <a:prstGeom prst="rect">
            <a:avLst/>
          </a:prstGeom>
          <a:solidFill>
            <a:srgbClr val="E6E6FD">
              <a:alpha val="94118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7361555" y="22225"/>
            <a:ext cx="4815840" cy="6827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6" name="Image 1" descr="https://kimi-img.moonshot.cn/pub/slides/slides_tmpl/image/25-08-27-20:07:40-d2nfa318bjvh7rlj0gg0.png"/>
          <p:cNvPicPr>
            <a:picLocks noChangeAspect="1"/>
          </p:cNvPicPr>
          <p:nvPr/>
        </p:nvPicPr>
        <p:blipFill>
          <a:blip r:embed="rId4"/>
          <a:srcRect l="23" r="23"/>
          <a:stretch/>
        </p:blipFill>
        <p:spPr>
          <a:xfrm>
            <a:off x="692785" y="1851025"/>
            <a:ext cx="6939915" cy="38557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766050" y="1290955"/>
            <a:ext cx="4027170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Correlation of Logs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7766050" y="2404745"/>
            <a:ext cx="4013835" cy="30835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Elastic Security AI, Splunk ML, and Sentinel AI ingest red-team telemetry, tag techniques with ATT&amp;CK IDs, and highlight detection gaps in real-time during exercises.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2780" y="603885"/>
            <a:ext cx="101047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Automated Coverage Heatmaps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 rot="16200000">
            <a:off x="1388110" y="3980815"/>
            <a:ext cx="960120" cy="2636520"/>
          </a:xfrm>
          <a:prstGeom prst="roundRect">
            <a:avLst>
              <a:gd name="adj" fmla="val 16667"/>
            </a:avLst>
          </a:prstGeom>
          <a:solidFill>
            <a:srgbClr val="8905D0"/>
          </a:solidFill>
          <a:ln/>
        </p:spPr>
      </p:sp>
      <p:sp>
        <p:nvSpPr>
          <p:cNvPr id="5" name="Text 2"/>
          <p:cNvSpPr/>
          <p:nvPr/>
        </p:nvSpPr>
        <p:spPr>
          <a:xfrm rot="16200000">
            <a:off x="1388110" y="3980815"/>
            <a:ext cx="960120" cy="2636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611505" y="1618615"/>
            <a:ext cx="2513965" cy="4159885"/>
          </a:xfrm>
          <a:prstGeom prst="roundRect">
            <a:avLst>
              <a:gd name="adj" fmla="val 9396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EDCEFE"/>
                </a:gs>
                <a:gs pos="84000">
                  <a:srgbClr val="E1ADFD"/>
                </a:gs>
                <a:gs pos="100000">
                  <a:srgbClr val="E1ADFD"/>
                </a:gs>
              </a:gsLst>
              <a:lin ang="16200000" scaled="1"/>
            </a:gra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11505" y="1618615"/>
            <a:ext cx="2513965" cy="41598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50545" y="5077460"/>
            <a:ext cx="2636479" cy="701040"/>
          </a:xfrm>
          <a:custGeom>
            <a:avLst/>
            <a:gdLst/>
            <a:ahLst/>
            <a:cxnLst/>
            <a:rect l="l" t="t" r="r" b="b"/>
            <a:pathLst>
              <a:path w="2636479" h="701040">
                <a:moveTo>
                  <a:pt x="2635885" y="0"/>
                </a:moveTo>
                <a:cubicBezTo>
                  <a:pt x="2635885" y="-635"/>
                  <a:pt x="2637073" y="15875"/>
                  <a:pt x="2636479" y="15240"/>
                </a:cubicBezTo>
                <a:lnTo>
                  <a:pt x="2636479" y="563880"/>
                </a:lnTo>
                <a:cubicBezTo>
                  <a:pt x="2638855" y="641350"/>
                  <a:pt x="2572928" y="702945"/>
                  <a:pt x="2508189" y="701040"/>
                </a:cubicBezTo>
                <a:lnTo>
                  <a:pt x="128290" y="701040"/>
                </a:lnTo>
                <a:cubicBezTo>
                  <a:pt x="56424" y="703580"/>
                  <a:pt x="-1782" y="633095"/>
                  <a:pt x="0" y="563880"/>
                </a:cubicBezTo>
                <a:lnTo>
                  <a:pt x="0" y="64135"/>
                </a:lnTo>
                <a:lnTo>
                  <a:pt x="2635885" y="361315"/>
                </a:lnTo>
                <a:lnTo>
                  <a:pt x="2635885" y="0"/>
                </a:lnTo>
                <a:close/>
              </a:path>
            </a:pathLst>
          </a:custGeom>
          <a:solidFill>
            <a:srgbClr val="E6E6FD"/>
          </a:solidFill>
          <a:ln/>
        </p:spPr>
      </p:sp>
      <p:sp>
        <p:nvSpPr>
          <p:cNvPr id="9" name="Text 6"/>
          <p:cNvSpPr/>
          <p:nvPr/>
        </p:nvSpPr>
        <p:spPr>
          <a:xfrm>
            <a:off x="550545" y="5077460"/>
            <a:ext cx="2636479" cy="7010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 flipV="1">
            <a:off x="550545" y="5294630"/>
            <a:ext cx="2635885" cy="483870"/>
          </a:xfrm>
          <a:custGeom>
            <a:avLst/>
            <a:gdLst/>
            <a:ahLst/>
            <a:cxnLst/>
            <a:rect l="l" t="t" r="r" b="b"/>
            <a:pathLst>
              <a:path w="2635885" h="483870">
                <a:moveTo>
                  <a:pt x="0" y="137160"/>
                </a:moveTo>
                <a:cubicBezTo>
                  <a:pt x="-2376" y="60325"/>
                  <a:pt x="63551" y="-1905"/>
                  <a:pt x="128290" y="0"/>
                </a:cubicBezTo>
                <a:lnTo>
                  <a:pt x="2508189" y="0"/>
                </a:lnTo>
                <a:cubicBezTo>
                  <a:pt x="2575304" y="-2540"/>
                  <a:pt x="2631727" y="60960"/>
                  <a:pt x="2635885" y="122555"/>
                </a:cubicBezTo>
                <a:lnTo>
                  <a:pt x="2635885" y="483870"/>
                </a:lnTo>
                <a:lnTo>
                  <a:pt x="0" y="186690"/>
                </a:lnTo>
                <a:lnTo>
                  <a:pt x="0" y="137160"/>
                </a:lnTo>
                <a:close/>
              </a:path>
            </a:pathLst>
          </a:custGeom>
          <a:solidFill>
            <a:srgbClr val="E6E6FD"/>
          </a:solidFill>
          <a:ln/>
        </p:spPr>
      </p:sp>
      <p:sp>
        <p:nvSpPr>
          <p:cNvPr id="11" name="Text 8"/>
          <p:cNvSpPr/>
          <p:nvPr/>
        </p:nvSpPr>
        <p:spPr>
          <a:xfrm>
            <a:off x="550545" y="5294630"/>
            <a:ext cx="2635885" cy="483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 rot="16200000">
            <a:off x="4192270" y="3980815"/>
            <a:ext cx="960120" cy="2636520"/>
          </a:xfrm>
          <a:prstGeom prst="roundRect">
            <a:avLst>
              <a:gd name="adj" fmla="val 16667"/>
            </a:avLst>
          </a:prstGeom>
          <a:solidFill>
            <a:srgbClr val="8905D0"/>
          </a:solidFill>
          <a:ln/>
        </p:spPr>
      </p:sp>
      <p:sp>
        <p:nvSpPr>
          <p:cNvPr id="13" name="Text 10"/>
          <p:cNvSpPr/>
          <p:nvPr/>
        </p:nvSpPr>
        <p:spPr>
          <a:xfrm rot="16200000">
            <a:off x="4192270" y="3980815"/>
            <a:ext cx="960120" cy="2636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3415665" y="1618615"/>
            <a:ext cx="2513965" cy="4159885"/>
          </a:xfrm>
          <a:prstGeom prst="roundRect">
            <a:avLst>
              <a:gd name="adj" fmla="val 9396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EDCEFE"/>
                </a:gs>
                <a:gs pos="84000">
                  <a:srgbClr val="E1ADFD"/>
                </a:gs>
                <a:gs pos="100000">
                  <a:srgbClr val="E1ADFD"/>
                </a:gs>
              </a:gsLst>
              <a:lin ang="16200000" scaled="1"/>
            </a:gra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3415665" y="1618615"/>
            <a:ext cx="2513965" cy="41598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3354705" y="5077460"/>
            <a:ext cx="2636479" cy="701040"/>
          </a:xfrm>
          <a:custGeom>
            <a:avLst/>
            <a:gdLst/>
            <a:ahLst/>
            <a:cxnLst/>
            <a:rect l="l" t="t" r="r" b="b"/>
            <a:pathLst>
              <a:path w="2636479" h="701040">
                <a:moveTo>
                  <a:pt x="2635885" y="0"/>
                </a:moveTo>
                <a:cubicBezTo>
                  <a:pt x="2635885" y="-635"/>
                  <a:pt x="2637073" y="15875"/>
                  <a:pt x="2636479" y="15240"/>
                </a:cubicBezTo>
                <a:lnTo>
                  <a:pt x="2636479" y="563880"/>
                </a:lnTo>
                <a:cubicBezTo>
                  <a:pt x="2638855" y="641350"/>
                  <a:pt x="2572928" y="702945"/>
                  <a:pt x="2508189" y="701040"/>
                </a:cubicBezTo>
                <a:lnTo>
                  <a:pt x="128290" y="701040"/>
                </a:lnTo>
                <a:cubicBezTo>
                  <a:pt x="56424" y="703580"/>
                  <a:pt x="-1782" y="633095"/>
                  <a:pt x="0" y="563880"/>
                </a:cubicBezTo>
                <a:lnTo>
                  <a:pt x="0" y="64135"/>
                </a:lnTo>
                <a:lnTo>
                  <a:pt x="2635885" y="361315"/>
                </a:lnTo>
                <a:lnTo>
                  <a:pt x="2635885" y="0"/>
                </a:lnTo>
                <a:close/>
              </a:path>
            </a:pathLst>
          </a:custGeom>
          <a:solidFill>
            <a:srgbClr val="E6E6FD"/>
          </a:solidFill>
          <a:ln/>
        </p:spPr>
      </p:sp>
      <p:sp>
        <p:nvSpPr>
          <p:cNvPr id="17" name="Text 14"/>
          <p:cNvSpPr/>
          <p:nvPr/>
        </p:nvSpPr>
        <p:spPr>
          <a:xfrm>
            <a:off x="3354705" y="5077460"/>
            <a:ext cx="2636479" cy="7010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 flipV="1">
            <a:off x="3354705" y="5294630"/>
            <a:ext cx="2635885" cy="483870"/>
          </a:xfrm>
          <a:custGeom>
            <a:avLst/>
            <a:gdLst/>
            <a:ahLst/>
            <a:cxnLst/>
            <a:rect l="l" t="t" r="r" b="b"/>
            <a:pathLst>
              <a:path w="2635885" h="483870">
                <a:moveTo>
                  <a:pt x="0" y="137160"/>
                </a:moveTo>
                <a:cubicBezTo>
                  <a:pt x="-2376" y="60325"/>
                  <a:pt x="63551" y="-1905"/>
                  <a:pt x="128290" y="0"/>
                </a:cubicBezTo>
                <a:lnTo>
                  <a:pt x="2508189" y="0"/>
                </a:lnTo>
                <a:cubicBezTo>
                  <a:pt x="2575304" y="-2540"/>
                  <a:pt x="2631727" y="60960"/>
                  <a:pt x="2635885" y="122555"/>
                </a:cubicBezTo>
                <a:lnTo>
                  <a:pt x="2635885" y="483870"/>
                </a:lnTo>
                <a:lnTo>
                  <a:pt x="0" y="186690"/>
                </a:lnTo>
                <a:lnTo>
                  <a:pt x="0" y="137160"/>
                </a:lnTo>
                <a:close/>
              </a:path>
            </a:pathLst>
          </a:custGeom>
          <a:solidFill>
            <a:srgbClr val="E6E6FD"/>
          </a:solidFill>
          <a:ln/>
        </p:spPr>
      </p:sp>
      <p:sp>
        <p:nvSpPr>
          <p:cNvPr id="19" name="Text 16"/>
          <p:cNvSpPr/>
          <p:nvPr/>
        </p:nvSpPr>
        <p:spPr>
          <a:xfrm>
            <a:off x="3354705" y="5294630"/>
            <a:ext cx="2635885" cy="483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 rot="16200000">
            <a:off x="6996430" y="3980815"/>
            <a:ext cx="960120" cy="2636520"/>
          </a:xfrm>
          <a:prstGeom prst="roundRect">
            <a:avLst>
              <a:gd name="adj" fmla="val 16667"/>
            </a:avLst>
          </a:prstGeom>
          <a:solidFill>
            <a:srgbClr val="8905D0"/>
          </a:solidFill>
          <a:ln/>
        </p:spPr>
      </p:sp>
      <p:sp>
        <p:nvSpPr>
          <p:cNvPr id="21" name="Text 18"/>
          <p:cNvSpPr/>
          <p:nvPr/>
        </p:nvSpPr>
        <p:spPr>
          <a:xfrm rot="16200000">
            <a:off x="6996430" y="3980815"/>
            <a:ext cx="960120" cy="2636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6219825" y="1618615"/>
            <a:ext cx="2513965" cy="4159885"/>
          </a:xfrm>
          <a:prstGeom prst="roundRect">
            <a:avLst>
              <a:gd name="adj" fmla="val 9396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EDCEFE"/>
                </a:gs>
                <a:gs pos="84000">
                  <a:srgbClr val="E1ADFD"/>
                </a:gs>
                <a:gs pos="100000">
                  <a:srgbClr val="E1ADFD"/>
                </a:gs>
              </a:gsLst>
              <a:lin ang="16200000" scaled="1"/>
            </a:gra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6219825" y="1618615"/>
            <a:ext cx="2513965" cy="41598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6158865" y="5077460"/>
            <a:ext cx="2636479" cy="701040"/>
          </a:xfrm>
          <a:custGeom>
            <a:avLst/>
            <a:gdLst/>
            <a:ahLst/>
            <a:cxnLst/>
            <a:rect l="l" t="t" r="r" b="b"/>
            <a:pathLst>
              <a:path w="2636479" h="701040">
                <a:moveTo>
                  <a:pt x="2635885" y="0"/>
                </a:moveTo>
                <a:cubicBezTo>
                  <a:pt x="2635885" y="-635"/>
                  <a:pt x="2637073" y="15875"/>
                  <a:pt x="2636479" y="15240"/>
                </a:cubicBezTo>
                <a:lnTo>
                  <a:pt x="2636479" y="563880"/>
                </a:lnTo>
                <a:cubicBezTo>
                  <a:pt x="2638855" y="641350"/>
                  <a:pt x="2572928" y="702945"/>
                  <a:pt x="2508189" y="701040"/>
                </a:cubicBezTo>
                <a:lnTo>
                  <a:pt x="128290" y="701040"/>
                </a:lnTo>
                <a:cubicBezTo>
                  <a:pt x="56424" y="703580"/>
                  <a:pt x="-1782" y="633095"/>
                  <a:pt x="0" y="563880"/>
                </a:cubicBezTo>
                <a:lnTo>
                  <a:pt x="0" y="64135"/>
                </a:lnTo>
                <a:lnTo>
                  <a:pt x="2635885" y="361315"/>
                </a:lnTo>
                <a:lnTo>
                  <a:pt x="2635885" y="0"/>
                </a:lnTo>
                <a:close/>
              </a:path>
            </a:pathLst>
          </a:custGeom>
          <a:solidFill>
            <a:srgbClr val="E6E6FD"/>
          </a:solidFill>
          <a:ln/>
        </p:spPr>
      </p:sp>
      <p:sp>
        <p:nvSpPr>
          <p:cNvPr id="25" name="Text 22"/>
          <p:cNvSpPr/>
          <p:nvPr/>
        </p:nvSpPr>
        <p:spPr>
          <a:xfrm>
            <a:off x="6158865" y="5077460"/>
            <a:ext cx="2636479" cy="7010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 flipV="1">
            <a:off x="6158865" y="5294630"/>
            <a:ext cx="2635885" cy="483870"/>
          </a:xfrm>
          <a:custGeom>
            <a:avLst/>
            <a:gdLst/>
            <a:ahLst/>
            <a:cxnLst/>
            <a:rect l="l" t="t" r="r" b="b"/>
            <a:pathLst>
              <a:path w="2635885" h="483870">
                <a:moveTo>
                  <a:pt x="0" y="137160"/>
                </a:moveTo>
                <a:cubicBezTo>
                  <a:pt x="-2376" y="60325"/>
                  <a:pt x="63551" y="-1905"/>
                  <a:pt x="128290" y="0"/>
                </a:cubicBezTo>
                <a:lnTo>
                  <a:pt x="2508189" y="0"/>
                </a:lnTo>
                <a:cubicBezTo>
                  <a:pt x="2575304" y="-2540"/>
                  <a:pt x="2631727" y="60960"/>
                  <a:pt x="2635885" y="122555"/>
                </a:cubicBezTo>
                <a:lnTo>
                  <a:pt x="2635885" y="483870"/>
                </a:lnTo>
                <a:lnTo>
                  <a:pt x="0" y="186690"/>
                </a:lnTo>
                <a:lnTo>
                  <a:pt x="0" y="137160"/>
                </a:lnTo>
                <a:close/>
              </a:path>
            </a:pathLst>
          </a:custGeom>
          <a:solidFill>
            <a:srgbClr val="E6E6FD"/>
          </a:solidFill>
          <a:ln/>
        </p:spPr>
      </p:sp>
      <p:sp>
        <p:nvSpPr>
          <p:cNvPr id="27" name="Text 24"/>
          <p:cNvSpPr/>
          <p:nvPr/>
        </p:nvSpPr>
        <p:spPr>
          <a:xfrm>
            <a:off x="6158865" y="5294630"/>
            <a:ext cx="2635885" cy="483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 rot="16200000">
            <a:off x="9800590" y="3980815"/>
            <a:ext cx="960120" cy="2636520"/>
          </a:xfrm>
          <a:prstGeom prst="roundRect">
            <a:avLst>
              <a:gd name="adj" fmla="val 16667"/>
            </a:avLst>
          </a:prstGeom>
          <a:solidFill>
            <a:srgbClr val="8905D0"/>
          </a:solidFill>
          <a:ln/>
        </p:spPr>
      </p:sp>
      <p:sp>
        <p:nvSpPr>
          <p:cNvPr id="29" name="Text 26"/>
          <p:cNvSpPr/>
          <p:nvPr/>
        </p:nvSpPr>
        <p:spPr>
          <a:xfrm rot="16200000">
            <a:off x="9800590" y="3980815"/>
            <a:ext cx="960120" cy="2636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9023985" y="1618615"/>
            <a:ext cx="2513965" cy="4159885"/>
          </a:xfrm>
          <a:prstGeom prst="roundRect">
            <a:avLst>
              <a:gd name="adj" fmla="val 9396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EDCEFE"/>
                </a:gs>
                <a:gs pos="84000">
                  <a:srgbClr val="E1ADFD"/>
                </a:gs>
                <a:gs pos="100000">
                  <a:srgbClr val="E1ADFD"/>
                </a:gs>
              </a:gsLst>
              <a:lin ang="16200000" scaled="1"/>
            </a:gradFill>
            <a:prstDash val="solid"/>
          </a:ln>
        </p:spPr>
      </p:sp>
      <p:sp>
        <p:nvSpPr>
          <p:cNvPr id="31" name="Text 28"/>
          <p:cNvSpPr/>
          <p:nvPr/>
        </p:nvSpPr>
        <p:spPr>
          <a:xfrm>
            <a:off x="9023985" y="1618615"/>
            <a:ext cx="2513965" cy="41598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8963025" y="5077460"/>
            <a:ext cx="2636479" cy="701040"/>
          </a:xfrm>
          <a:custGeom>
            <a:avLst/>
            <a:gdLst/>
            <a:ahLst/>
            <a:cxnLst/>
            <a:rect l="l" t="t" r="r" b="b"/>
            <a:pathLst>
              <a:path w="2636479" h="701040">
                <a:moveTo>
                  <a:pt x="2635885" y="0"/>
                </a:moveTo>
                <a:cubicBezTo>
                  <a:pt x="2635885" y="-635"/>
                  <a:pt x="2637073" y="15875"/>
                  <a:pt x="2636479" y="15240"/>
                </a:cubicBezTo>
                <a:lnTo>
                  <a:pt x="2636479" y="563880"/>
                </a:lnTo>
                <a:cubicBezTo>
                  <a:pt x="2638855" y="641350"/>
                  <a:pt x="2572928" y="702945"/>
                  <a:pt x="2508189" y="701040"/>
                </a:cubicBezTo>
                <a:lnTo>
                  <a:pt x="128290" y="701040"/>
                </a:lnTo>
                <a:cubicBezTo>
                  <a:pt x="56424" y="703580"/>
                  <a:pt x="-1782" y="633095"/>
                  <a:pt x="0" y="563880"/>
                </a:cubicBezTo>
                <a:lnTo>
                  <a:pt x="0" y="64135"/>
                </a:lnTo>
                <a:lnTo>
                  <a:pt x="2635885" y="361315"/>
                </a:lnTo>
                <a:lnTo>
                  <a:pt x="2635885" y="0"/>
                </a:lnTo>
                <a:close/>
              </a:path>
            </a:pathLst>
          </a:custGeom>
          <a:solidFill>
            <a:srgbClr val="E6E6FD"/>
          </a:solidFill>
          <a:ln/>
        </p:spPr>
      </p:sp>
      <p:sp>
        <p:nvSpPr>
          <p:cNvPr id="33" name="Text 30"/>
          <p:cNvSpPr/>
          <p:nvPr/>
        </p:nvSpPr>
        <p:spPr>
          <a:xfrm>
            <a:off x="8963025" y="5077460"/>
            <a:ext cx="2636479" cy="7010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 flipV="1">
            <a:off x="8963025" y="5294630"/>
            <a:ext cx="2635885" cy="483870"/>
          </a:xfrm>
          <a:custGeom>
            <a:avLst/>
            <a:gdLst/>
            <a:ahLst/>
            <a:cxnLst/>
            <a:rect l="l" t="t" r="r" b="b"/>
            <a:pathLst>
              <a:path w="2635885" h="483870">
                <a:moveTo>
                  <a:pt x="0" y="137160"/>
                </a:moveTo>
                <a:cubicBezTo>
                  <a:pt x="-2376" y="60325"/>
                  <a:pt x="63551" y="-1905"/>
                  <a:pt x="128290" y="0"/>
                </a:cubicBezTo>
                <a:lnTo>
                  <a:pt x="2508189" y="0"/>
                </a:lnTo>
                <a:cubicBezTo>
                  <a:pt x="2575304" y="-2540"/>
                  <a:pt x="2631727" y="60960"/>
                  <a:pt x="2635885" y="122555"/>
                </a:cubicBezTo>
                <a:lnTo>
                  <a:pt x="2635885" y="483870"/>
                </a:lnTo>
                <a:lnTo>
                  <a:pt x="0" y="186690"/>
                </a:lnTo>
                <a:lnTo>
                  <a:pt x="0" y="137160"/>
                </a:lnTo>
                <a:close/>
              </a:path>
            </a:pathLst>
          </a:custGeom>
          <a:solidFill>
            <a:srgbClr val="E6E6FD"/>
          </a:solidFill>
          <a:ln/>
        </p:spPr>
      </p:sp>
      <p:sp>
        <p:nvSpPr>
          <p:cNvPr id="35" name="Text 32"/>
          <p:cNvSpPr/>
          <p:nvPr/>
        </p:nvSpPr>
        <p:spPr>
          <a:xfrm>
            <a:off x="8963025" y="5294630"/>
            <a:ext cx="2635885" cy="483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798830" y="1798955"/>
            <a:ext cx="2138680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Automated Heatmaps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780415" y="2455545"/>
            <a:ext cx="2176145" cy="191035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correlates red-team actions with blue-team alerts, generating MITRE coverage heatmaps that visualize detection gaps and successes.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3602990" y="1798955"/>
            <a:ext cx="213868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Gap Identification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3584575" y="2455545"/>
            <a:ext cx="2176145" cy="16375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identifies where blue-team logs miss red-team actions, providing actionable insights for improving detection coverage.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6407150" y="1798955"/>
            <a:ext cx="213868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Ticket Generation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6388735" y="2455545"/>
            <a:ext cx="2176145" cy="136445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exports gap tickets to the SOC backlog, ensuring that engineers can address detection gaps in future sprints.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9211310" y="1798955"/>
            <a:ext cx="2138680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Immediate Feedback</a:t>
            </a:r>
            <a:endParaRPr lang="en-US" sz="1600" dirty="0"/>
          </a:p>
        </p:txBody>
      </p:sp>
      <p:sp>
        <p:nvSpPr>
          <p:cNvPr id="43" name="Text 40"/>
          <p:cNvSpPr/>
          <p:nvPr/>
        </p:nvSpPr>
        <p:spPr>
          <a:xfrm>
            <a:off x="9192895" y="2455545"/>
            <a:ext cx="2176145" cy="191035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 teams receive immediate feedback on detection coverage, allowing them to adjust tactics and improve effectiveness during exercises.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40-d2nfa318bjvh7rlj0gfg.jpg"/>
          <p:cNvPicPr>
            <a:picLocks noChangeAspect="1"/>
          </p:cNvPicPr>
          <p:nvPr/>
        </p:nvPicPr>
        <p:blipFill>
          <a:blip r:embed="rId4"/>
          <a:srcRect t="3" b="3"/>
          <a:stretch/>
        </p:blipFill>
        <p:spPr>
          <a:xfrm>
            <a:off x="0" y="0"/>
            <a:ext cx="12214225" cy="695388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49605" y="1609090"/>
            <a:ext cx="6096000" cy="12360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8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649605" y="2985135"/>
            <a:ext cx="824166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Safe Infrastructure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635" y="-1905"/>
            <a:ext cx="4740275" cy="6859905"/>
          </a:xfrm>
          <a:prstGeom prst="rect">
            <a:avLst/>
          </a:prstGeom>
          <a:solidFill>
            <a:srgbClr val="E6E6FD"/>
          </a:solidFill>
          <a:ln/>
        </p:spPr>
      </p:sp>
      <p:sp>
        <p:nvSpPr>
          <p:cNvPr id="4" name="Text 1"/>
          <p:cNvSpPr/>
          <p:nvPr/>
        </p:nvSpPr>
        <p:spPr>
          <a:xfrm>
            <a:off x="-635" y="-1905"/>
            <a:ext cx="4740275" cy="68599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406400" y="1508760"/>
            <a:ext cx="3535680" cy="4556760"/>
          </a:xfrm>
          <a:prstGeom prst="roundRect">
            <a:avLst>
              <a:gd name="adj" fmla="val 6321"/>
            </a:avLst>
          </a:prstGeom>
          <a:solidFill>
            <a:srgbClr val="FFFFFF"/>
          </a:solidFill>
          <a:ln w="19050">
            <a:solidFill>
              <a:srgbClr val="E1ADF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406400" y="1508760"/>
            <a:ext cx="3535680" cy="45567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25120" y="319405"/>
            <a:ext cx="67227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for Secure Lab Creation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68325" y="2587625"/>
            <a:ext cx="3178810" cy="0"/>
          </a:xfrm>
          <a:prstGeom prst="line">
            <a:avLst/>
          </a:prstGeom>
          <a:noFill/>
          <a:ln w="31750">
            <a:solidFill>
              <a:srgbClr val="E1ADFD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568325" y="2498725"/>
            <a:ext cx="3178810" cy="0"/>
          </a:xfrm>
          <a:prstGeom prst="line">
            <a:avLst/>
          </a:prstGeom>
          <a:noFill/>
          <a:ln w="12700">
            <a:solidFill>
              <a:srgbClr val="E1ADFD"/>
            </a:solidFill>
            <a:prstDash val="solid"/>
            <a:headEnd type="none"/>
            <a:tailEnd type="none"/>
          </a:ln>
        </p:spPr>
      </p:sp>
      <p:sp>
        <p:nvSpPr>
          <p:cNvPr id="10" name="Shape 7"/>
          <p:cNvSpPr/>
          <p:nvPr/>
        </p:nvSpPr>
        <p:spPr>
          <a:xfrm>
            <a:off x="5000625" y="1233805"/>
            <a:ext cx="6316980" cy="1905635"/>
          </a:xfrm>
          <a:prstGeom prst="roundRect">
            <a:avLst>
              <a:gd name="adj" fmla="val 6321"/>
            </a:avLst>
          </a:prstGeom>
          <a:solidFill>
            <a:srgbClr val="FFFFFF"/>
          </a:solidFill>
          <a:ln w="25400">
            <a:solidFill>
              <a:srgbClr val="E6E6F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000625" y="1233805"/>
            <a:ext cx="6316980" cy="19056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 rot="5400000">
            <a:off x="5269230" y="1395095"/>
            <a:ext cx="271145" cy="252730"/>
          </a:xfrm>
          <a:prstGeom prst="triangle">
            <a:avLst>
              <a:gd name="adj" fmla="val 50000"/>
            </a:avLst>
          </a:prstGeom>
          <a:solidFill>
            <a:srgbClr val="E1ADFD"/>
          </a:solidFill>
          <a:ln/>
        </p:spPr>
      </p:sp>
      <p:sp>
        <p:nvSpPr>
          <p:cNvPr id="13" name="Text 10"/>
          <p:cNvSpPr/>
          <p:nvPr/>
        </p:nvSpPr>
        <p:spPr>
          <a:xfrm rot="5400000">
            <a:off x="5269230" y="1395095"/>
            <a:ext cx="271145" cy="252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000625" y="3707765"/>
            <a:ext cx="6316980" cy="1905635"/>
          </a:xfrm>
          <a:prstGeom prst="roundRect">
            <a:avLst>
              <a:gd name="adj" fmla="val 6321"/>
            </a:avLst>
          </a:prstGeom>
          <a:solidFill>
            <a:srgbClr val="FFFFFF"/>
          </a:solidFill>
          <a:ln w="25400">
            <a:solidFill>
              <a:srgbClr val="E6E6FD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5000625" y="3707765"/>
            <a:ext cx="6316980" cy="19056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 rot="5400000">
            <a:off x="5269230" y="3869055"/>
            <a:ext cx="271145" cy="252730"/>
          </a:xfrm>
          <a:prstGeom prst="triangle">
            <a:avLst>
              <a:gd name="adj" fmla="val 50000"/>
            </a:avLst>
          </a:prstGeom>
          <a:solidFill>
            <a:srgbClr val="E1ADFD"/>
          </a:solidFill>
          <a:ln/>
        </p:spPr>
      </p:sp>
      <p:sp>
        <p:nvSpPr>
          <p:cNvPr id="17" name="Text 14"/>
          <p:cNvSpPr/>
          <p:nvPr/>
        </p:nvSpPr>
        <p:spPr>
          <a:xfrm rot="5400000">
            <a:off x="5269230" y="3869055"/>
            <a:ext cx="271145" cy="252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568325" y="1746250"/>
            <a:ext cx="317881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Isolated Labs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568960" y="2661920"/>
            <a:ext cx="3182620" cy="158472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OpenShift AI helpers and AWS IAM analyzers deploy isolated red-team labs, ensuring safe and controlled environments for testing.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5586095" y="1362710"/>
            <a:ext cx="547560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Least Privilege Policies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5163185" y="1706245"/>
            <a:ext cx="5905500" cy="5716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recommends least-privilege policies for red-team infrastructure, minimizing the risk of unintended exposure or security breaches.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5586095" y="3836670"/>
            <a:ext cx="547560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Synthetic Payloads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5163185" y="4180205"/>
            <a:ext cx="5905500" cy="8576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generates benign synthetic payloads that mimic real exploits, enabling safe and ethical testing without compromising operational security.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487805" y="1603375"/>
            <a:ext cx="8989695" cy="1905635"/>
          </a:xfrm>
          <a:prstGeom prst="roundRect">
            <a:avLst>
              <a:gd name="adj" fmla="val 6321"/>
            </a:avLst>
          </a:prstGeom>
          <a:solidFill>
            <a:srgbClr val="FFFFFF"/>
          </a:solidFill>
          <a:ln w="25400">
            <a:solidFill>
              <a:srgbClr val="E6E6FD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1487805" y="1603375"/>
            <a:ext cx="8989695" cy="19056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487805" y="3849370"/>
            <a:ext cx="8989695" cy="1905635"/>
          </a:xfrm>
          <a:prstGeom prst="roundRect">
            <a:avLst>
              <a:gd name="adj" fmla="val 6321"/>
            </a:avLst>
          </a:prstGeom>
          <a:solidFill>
            <a:srgbClr val="FFFFFF"/>
          </a:solidFill>
          <a:ln w="25400">
            <a:solidFill>
              <a:srgbClr val="E6E6F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487805" y="3849370"/>
            <a:ext cx="8989695" cy="19056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7" name="Image 1" descr="https://kimi-img.moonshot.cn/pub/slides/slides_tmpl/image/25-08-27-20:07:41-d2nfa398bjvh7rlj0gh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8000" y="1986280"/>
            <a:ext cx="7369810" cy="298450"/>
          </a:xfrm>
          <a:prstGeom prst="rect">
            <a:avLst/>
          </a:prstGeom>
        </p:spPr>
      </p:pic>
      <p:pic>
        <p:nvPicPr>
          <p:cNvPr id="8" name="Image 2" descr="https://kimi-img.moonshot.cn/pub/slides/slides_tmpl/image/25-08-27-20:07:41-d2nfa398bjvh7rlj0gh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8000" y="4220845"/>
            <a:ext cx="7369810" cy="29845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52780" y="603885"/>
            <a:ext cx="101047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Payload Governance Checks</a:t>
            </a:r>
            <a:endParaRPr lang="en-US" sz="1600" dirty="0"/>
          </a:p>
        </p:txBody>
      </p:sp>
      <p:sp>
        <p:nvSpPr>
          <p:cNvPr id="10" name="Text 5"/>
          <p:cNvSpPr/>
          <p:nvPr/>
        </p:nvSpPr>
        <p:spPr>
          <a:xfrm>
            <a:off x="1737995" y="1732280"/>
            <a:ext cx="779208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Malware Scanning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1718945" y="2205355"/>
            <a:ext cx="8404225" cy="6826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scans every payload hash and network call against known malware signatures, ensuring payloads remain safe and ethical.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1737995" y="3978275"/>
            <a:ext cx="779208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Egress Control</a:t>
            </a:r>
            <a:endParaRPr lang="en-US" sz="1600" dirty="0"/>
          </a:p>
        </p:txBody>
      </p:sp>
      <p:sp>
        <p:nvSpPr>
          <p:cNvPr id="13" name="Text 8"/>
          <p:cNvSpPr/>
          <p:nvPr/>
        </p:nvSpPr>
        <p:spPr>
          <a:xfrm>
            <a:off x="1718945" y="4451350"/>
            <a:ext cx="8404225" cy="6826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blocks outbound traffic that deviates from approved rules, preventing unintended data leaks or violations of the rules of engagement.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40-d2nfa318bjvh7rlj0gfg.jpg"/>
          <p:cNvPicPr>
            <a:picLocks noChangeAspect="1"/>
          </p:cNvPicPr>
          <p:nvPr/>
        </p:nvPicPr>
        <p:blipFill>
          <a:blip r:embed="rId4"/>
          <a:srcRect t="3" b="3"/>
          <a:stretch/>
        </p:blipFill>
        <p:spPr>
          <a:xfrm>
            <a:off x="0" y="0"/>
            <a:ext cx="12214225" cy="695388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49605" y="1609090"/>
            <a:ext cx="6096000" cy="12360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8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649605" y="2985135"/>
            <a:ext cx="824166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Reporting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41-d2nfa398bjvh7rlj0gig.png"/>
          <p:cNvPicPr>
            <a:picLocks noChangeAspect="1"/>
          </p:cNvPicPr>
          <p:nvPr/>
        </p:nvPicPr>
        <p:blipFill>
          <a:blip r:embed="rId4"/>
          <a:srcRect l="26" r="26"/>
          <a:stretch/>
        </p:blipFill>
        <p:spPr>
          <a:xfrm>
            <a:off x="635" y="-635"/>
            <a:ext cx="12207240" cy="6885305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5097145" y="1184275"/>
            <a:ext cx="5905500" cy="673100"/>
          </a:xfrm>
          <a:prstGeom prst="roundRect">
            <a:avLst>
              <a:gd name="adj" fmla="val 50000"/>
            </a:avLst>
          </a:prstGeom>
          <a:solidFill>
            <a:srgbClr val="EAFAFE">
              <a:alpha val="63137"/>
            </a:srgbClr>
          </a:solidFill>
          <a:ln/>
        </p:spPr>
      </p:sp>
      <p:sp>
        <p:nvSpPr>
          <p:cNvPr id="5" name="Text 1"/>
          <p:cNvSpPr/>
          <p:nvPr/>
        </p:nvSpPr>
        <p:spPr>
          <a:xfrm>
            <a:off x="5097145" y="1184275"/>
            <a:ext cx="5905500" cy="6731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 flipH="1">
            <a:off x="6279515" y="1286510"/>
            <a:ext cx="12700" cy="467995"/>
          </a:xfrm>
          <a:prstGeom prst="line">
            <a:avLst/>
          </a:prstGeom>
          <a:noFill/>
          <a:ln w="19050">
            <a:solidFill>
              <a:srgbClr val="E1ADFD"/>
            </a:solidFill>
            <a:prstDash val="solid"/>
            <a:headEnd type="none"/>
            <a:tailEnd type="none"/>
          </a:ln>
        </p:spPr>
      </p:sp>
      <p:sp>
        <p:nvSpPr>
          <p:cNvPr id="7" name="Shape 3"/>
          <p:cNvSpPr/>
          <p:nvPr/>
        </p:nvSpPr>
        <p:spPr>
          <a:xfrm>
            <a:off x="5097145" y="2024380"/>
            <a:ext cx="5905500" cy="673100"/>
          </a:xfrm>
          <a:prstGeom prst="roundRect">
            <a:avLst>
              <a:gd name="adj" fmla="val 50000"/>
            </a:avLst>
          </a:prstGeom>
          <a:solidFill>
            <a:srgbClr val="EAFAFE">
              <a:alpha val="63137"/>
            </a:srgbClr>
          </a:solidFill>
          <a:ln/>
        </p:spPr>
      </p:sp>
      <p:sp>
        <p:nvSpPr>
          <p:cNvPr id="8" name="Text 4"/>
          <p:cNvSpPr/>
          <p:nvPr/>
        </p:nvSpPr>
        <p:spPr>
          <a:xfrm>
            <a:off x="5097145" y="2024380"/>
            <a:ext cx="5905500" cy="6731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 flipH="1">
            <a:off x="6279515" y="2126615"/>
            <a:ext cx="12700" cy="467995"/>
          </a:xfrm>
          <a:prstGeom prst="line">
            <a:avLst/>
          </a:prstGeom>
          <a:noFill/>
          <a:ln w="19050">
            <a:solidFill>
              <a:srgbClr val="E1ADFD"/>
            </a:solidFill>
            <a:prstDash val="solid"/>
            <a:headEnd type="none"/>
            <a:tailEnd type="none"/>
          </a:ln>
        </p:spPr>
      </p:sp>
      <p:sp>
        <p:nvSpPr>
          <p:cNvPr id="10" name="Shape 6"/>
          <p:cNvSpPr/>
          <p:nvPr/>
        </p:nvSpPr>
        <p:spPr>
          <a:xfrm>
            <a:off x="5097145" y="2864485"/>
            <a:ext cx="5905500" cy="673100"/>
          </a:xfrm>
          <a:prstGeom prst="roundRect">
            <a:avLst>
              <a:gd name="adj" fmla="val 50000"/>
            </a:avLst>
          </a:prstGeom>
          <a:solidFill>
            <a:srgbClr val="EAFAFE">
              <a:alpha val="63137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5097145" y="2864485"/>
            <a:ext cx="5905500" cy="6731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 flipH="1">
            <a:off x="6279515" y="2966720"/>
            <a:ext cx="12700" cy="467995"/>
          </a:xfrm>
          <a:prstGeom prst="line">
            <a:avLst/>
          </a:prstGeom>
          <a:noFill/>
          <a:ln w="19050">
            <a:solidFill>
              <a:srgbClr val="E1ADFD"/>
            </a:solidFill>
            <a:prstDash val="solid"/>
            <a:headEnd type="none"/>
            <a:tailEnd type="none"/>
          </a:ln>
        </p:spPr>
      </p:sp>
      <p:sp>
        <p:nvSpPr>
          <p:cNvPr id="13" name="Shape 9"/>
          <p:cNvSpPr/>
          <p:nvPr/>
        </p:nvSpPr>
        <p:spPr>
          <a:xfrm>
            <a:off x="5097145" y="3704590"/>
            <a:ext cx="5905500" cy="673100"/>
          </a:xfrm>
          <a:prstGeom prst="roundRect">
            <a:avLst>
              <a:gd name="adj" fmla="val 50000"/>
            </a:avLst>
          </a:prstGeom>
          <a:solidFill>
            <a:srgbClr val="EAFAFE">
              <a:alpha val="63137"/>
            </a:srgbClr>
          </a:solidFill>
          <a:ln/>
        </p:spPr>
      </p:sp>
      <p:sp>
        <p:nvSpPr>
          <p:cNvPr id="14" name="Text 10"/>
          <p:cNvSpPr/>
          <p:nvPr/>
        </p:nvSpPr>
        <p:spPr>
          <a:xfrm>
            <a:off x="5097145" y="3704590"/>
            <a:ext cx="5905500" cy="6731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 flipH="1">
            <a:off x="6279515" y="3806825"/>
            <a:ext cx="12700" cy="467995"/>
          </a:xfrm>
          <a:prstGeom prst="line">
            <a:avLst/>
          </a:prstGeom>
          <a:noFill/>
          <a:ln w="19050">
            <a:solidFill>
              <a:srgbClr val="E1ADFD"/>
            </a:solidFill>
            <a:prstDash val="solid"/>
            <a:headEnd type="none"/>
            <a:tailEnd type="none"/>
          </a:ln>
        </p:spPr>
      </p:sp>
      <p:sp>
        <p:nvSpPr>
          <p:cNvPr id="16" name="Shape 12"/>
          <p:cNvSpPr/>
          <p:nvPr/>
        </p:nvSpPr>
        <p:spPr>
          <a:xfrm>
            <a:off x="5097145" y="4544695"/>
            <a:ext cx="5905500" cy="673100"/>
          </a:xfrm>
          <a:prstGeom prst="roundRect">
            <a:avLst>
              <a:gd name="adj" fmla="val 50000"/>
            </a:avLst>
          </a:prstGeom>
          <a:solidFill>
            <a:srgbClr val="EAFAFE">
              <a:alpha val="63137"/>
            </a:srgbClr>
          </a:solidFill>
          <a:ln/>
        </p:spPr>
      </p:sp>
      <p:sp>
        <p:nvSpPr>
          <p:cNvPr id="17" name="Text 13"/>
          <p:cNvSpPr/>
          <p:nvPr/>
        </p:nvSpPr>
        <p:spPr>
          <a:xfrm>
            <a:off x="5097145" y="4544695"/>
            <a:ext cx="5905500" cy="6731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4"/>
          <p:cNvSpPr/>
          <p:nvPr/>
        </p:nvSpPr>
        <p:spPr>
          <a:xfrm flipH="1">
            <a:off x="6279515" y="4646930"/>
            <a:ext cx="12700" cy="467995"/>
          </a:xfrm>
          <a:prstGeom prst="line">
            <a:avLst/>
          </a:prstGeom>
          <a:noFill/>
          <a:ln w="19050">
            <a:solidFill>
              <a:srgbClr val="E1ADFD"/>
            </a:solidFill>
            <a:prstDash val="solid"/>
            <a:headEnd type="none"/>
            <a:tailEnd type="none"/>
          </a:ln>
        </p:spPr>
      </p:sp>
      <p:sp>
        <p:nvSpPr>
          <p:cNvPr id="19" name="Shape 15"/>
          <p:cNvSpPr/>
          <p:nvPr/>
        </p:nvSpPr>
        <p:spPr>
          <a:xfrm>
            <a:off x="5097145" y="5384800"/>
            <a:ext cx="5905500" cy="673100"/>
          </a:xfrm>
          <a:prstGeom prst="roundRect">
            <a:avLst>
              <a:gd name="adj" fmla="val 50000"/>
            </a:avLst>
          </a:prstGeom>
          <a:solidFill>
            <a:srgbClr val="EAFAFE">
              <a:alpha val="63137"/>
            </a:srgbClr>
          </a:solidFill>
          <a:ln/>
        </p:spPr>
      </p:sp>
      <p:sp>
        <p:nvSpPr>
          <p:cNvPr id="20" name="Text 16"/>
          <p:cNvSpPr/>
          <p:nvPr/>
        </p:nvSpPr>
        <p:spPr>
          <a:xfrm>
            <a:off x="5097145" y="5384800"/>
            <a:ext cx="5905500" cy="6731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7"/>
          <p:cNvSpPr/>
          <p:nvPr/>
        </p:nvSpPr>
        <p:spPr>
          <a:xfrm flipH="1">
            <a:off x="6279515" y="5487035"/>
            <a:ext cx="12700" cy="467995"/>
          </a:xfrm>
          <a:prstGeom prst="line">
            <a:avLst/>
          </a:prstGeom>
          <a:noFill/>
          <a:ln w="19050">
            <a:solidFill>
              <a:srgbClr val="E1ADFD"/>
            </a:solidFill>
            <a:prstDash val="solid"/>
            <a:headEnd type="none"/>
            <a:tailEnd type="none"/>
          </a:ln>
        </p:spPr>
      </p:sp>
      <p:sp>
        <p:nvSpPr>
          <p:cNvPr id="22" name="Text 18"/>
          <p:cNvSpPr/>
          <p:nvPr/>
        </p:nvSpPr>
        <p:spPr>
          <a:xfrm>
            <a:off x="222885" y="988695"/>
            <a:ext cx="4090670" cy="12725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23" name="Text 19"/>
          <p:cNvSpPr/>
          <p:nvPr/>
        </p:nvSpPr>
        <p:spPr>
          <a:xfrm>
            <a:off x="5281295" y="1229360"/>
            <a:ext cx="1041400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E1ADF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4" name="Text 20"/>
          <p:cNvSpPr/>
          <p:nvPr/>
        </p:nvSpPr>
        <p:spPr>
          <a:xfrm>
            <a:off x="6348095" y="1290955"/>
            <a:ext cx="554736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Suitability Matrix</a:t>
            </a:r>
            <a:endParaRPr lang="en-US" sz="1600" dirty="0"/>
          </a:p>
        </p:txBody>
      </p:sp>
      <p:sp>
        <p:nvSpPr>
          <p:cNvPr id="25" name="Text 21"/>
          <p:cNvSpPr/>
          <p:nvPr/>
        </p:nvSpPr>
        <p:spPr>
          <a:xfrm>
            <a:off x="5281295" y="2069465"/>
            <a:ext cx="1041400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E1ADF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6" name="Text 22"/>
          <p:cNvSpPr/>
          <p:nvPr/>
        </p:nvSpPr>
        <p:spPr>
          <a:xfrm>
            <a:off x="6348095" y="2131060"/>
            <a:ext cx="559816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Recon &amp; Intel</a:t>
            </a:r>
            <a:endParaRPr lang="en-US" sz="1600" dirty="0"/>
          </a:p>
        </p:txBody>
      </p:sp>
      <p:sp>
        <p:nvSpPr>
          <p:cNvPr id="27" name="Text 23"/>
          <p:cNvSpPr/>
          <p:nvPr/>
        </p:nvSpPr>
        <p:spPr>
          <a:xfrm>
            <a:off x="5281295" y="2909570"/>
            <a:ext cx="1041400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E1ADF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8" name="Text 24"/>
          <p:cNvSpPr/>
          <p:nvPr/>
        </p:nvSpPr>
        <p:spPr>
          <a:xfrm>
            <a:off x="6348095" y="2971165"/>
            <a:ext cx="554736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Attack Path Modeling</a:t>
            </a:r>
            <a:endParaRPr lang="en-US" sz="1600" dirty="0"/>
          </a:p>
        </p:txBody>
      </p:sp>
      <p:sp>
        <p:nvSpPr>
          <p:cNvPr id="29" name="Text 25"/>
          <p:cNvSpPr/>
          <p:nvPr/>
        </p:nvSpPr>
        <p:spPr>
          <a:xfrm>
            <a:off x="5281295" y="3749675"/>
            <a:ext cx="1041400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E1ADF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0" name="Text 26"/>
          <p:cNvSpPr/>
          <p:nvPr/>
        </p:nvSpPr>
        <p:spPr>
          <a:xfrm>
            <a:off x="6348095" y="3811270"/>
            <a:ext cx="559816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 Correlation</a:t>
            </a:r>
            <a:endParaRPr lang="en-US" sz="1600" dirty="0"/>
          </a:p>
        </p:txBody>
      </p:sp>
      <p:sp>
        <p:nvSpPr>
          <p:cNvPr id="31" name="Text 27"/>
          <p:cNvSpPr/>
          <p:nvPr/>
        </p:nvSpPr>
        <p:spPr>
          <a:xfrm>
            <a:off x="5281295" y="4589780"/>
            <a:ext cx="1041400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E1ADF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32" name="Text 28"/>
          <p:cNvSpPr/>
          <p:nvPr/>
        </p:nvSpPr>
        <p:spPr>
          <a:xfrm>
            <a:off x="6348095" y="4651375"/>
            <a:ext cx="554736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Safe Infrastructure</a:t>
            </a:r>
            <a:endParaRPr lang="en-US" sz="1600" dirty="0"/>
          </a:p>
        </p:txBody>
      </p:sp>
      <p:sp>
        <p:nvSpPr>
          <p:cNvPr id="33" name="Text 29"/>
          <p:cNvSpPr/>
          <p:nvPr/>
        </p:nvSpPr>
        <p:spPr>
          <a:xfrm>
            <a:off x="5281295" y="5429885"/>
            <a:ext cx="1041400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E1ADF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34" name="Text 30"/>
          <p:cNvSpPr/>
          <p:nvPr/>
        </p:nvSpPr>
        <p:spPr>
          <a:xfrm>
            <a:off x="6348095" y="5491480"/>
            <a:ext cx="559816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Reporting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2780" y="603885"/>
            <a:ext cx="101047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Drafts Red Narratives Fast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-5080" y="5532755"/>
            <a:ext cx="12207240" cy="1325245"/>
          </a:xfrm>
          <a:prstGeom prst="roundRect">
            <a:avLst>
              <a:gd name="adj" fmla="val 0"/>
            </a:avLst>
          </a:prstGeom>
          <a:solidFill>
            <a:srgbClr val="E6E6FD"/>
          </a:solidFill>
          <a:ln/>
        </p:spPr>
      </p:sp>
      <p:sp>
        <p:nvSpPr>
          <p:cNvPr id="5" name="Text 2"/>
          <p:cNvSpPr/>
          <p:nvPr/>
        </p:nvSpPr>
        <p:spPr>
          <a:xfrm>
            <a:off x="-5080" y="5532755"/>
            <a:ext cx="12207240" cy="13252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513080" y="1412240"/>
            <a:ext cx="2559685" cy="4373880"/>
          </a:xfrm>
          <a:prstGeom prst="round2SameRect">
            <a:avLst>
              <a:gd name="adj1" fmla="val 9523"/>
              <a:gd name="adj2" fmla="val 0"/>
            </a:avLst>
          </a:prstGeom>
          <a:solidFill>
            <a:srgbClr val="000000">
              <a:alpha val="0"/>
            </a:srgbClr>
          </a:solidFill>
          <a:ln w="19050">
            <a:gradFill flip="none" rotWithShape="1">
              <a:gsLst>
                <a:gs pos="0">
                  <a:srgbClr val="FFFFFF">
                    <a:alpha val="0"/>
                  </a:srgbClr>
                </a:gs>
                <a:gs pos="44000">
                  <a:srgbClr val="EDCEFE"/>
                </a:gs>
                <a:gs pos="84000">
                  <a:srgbClr val="E1ADFD"/>
                </a:gs>
                <a:gs pos="100000">
                  <a:srgbClr val="E1ADFD"/>
                </a:gs>
              </a:gsLst>
              <a:lin ang="16200000" scaled="1"/>
            </a:gra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513080" y="1412240"/>
            <a:ext cx="2559685" cy="4373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13080" y="1412240"/>
            <a:ext cx="1112520" cy="533400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E1ADFD"/>
          </a:solidFill>
          <a:ln/>
        </p:spPr>
      </p:sp>
      <p:sp>
        <p:nvSpPr>
          <p:cNvPr id="9" name="Text 6"/>
          <p:cNvSpPr/>
          <p:nvPr/>
        </p:nvSpPr>
        <p:spPr>
          <a:xfrm>
            <a:off x="513080" y="1412240"/>
            <a:ext cx="1112520" cy="533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3347720" y="1412240"/>
            <a:ext cx="2559685" cy="4373880"/>
          </a:xfrm>
          <a:prstGeom prst="round2SameRect">
            <a:avLst>
              <a:gd name="adj1" fmla="val 9523"/>
              <a:gd name="adj2" fmla="val 0"/>
            </a:avLst>
          </a:prstGeom>
          <a:solidFill>
            <a:srgbClr val="000000">
              <a:alpha val="0"/>
            </a:srgbClr>
          </a:solidFill>
          <a:ln w="19050">
            <a:gradFill flip="none" rotWithShape="1">
              <a:gsLst>
                <a:gs pos="0">
                  <a:srgbClr val="FFFFFF">
                    <a:alpha val="0"/>
                  </a:srgbClr>
                </a:gs>
                <a:gs pos="44000">
                  <a:srgbClr val="EDCEFE"/>
                </a:gs>
                <a:gs pos="84000">
                  <a:srgbClr val="E1ADFD"/>
                </a:gs>
                <a:gs pos="100000">
                  <a:srgbClr val="E1ADFD"/>
                </a:gs>
              </a:gsLst>
              <a:lin ang="16200000" scaled="1"/>
            </a:gra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3347720" y="1412240"/>
            <a:ext cx="2559685" cy="4373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3347720" y="1412240"/>
            <a:ext cx="1112520" cy="533400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E1ADFD"/>
          </a:solidFill>
          <a:ln/>
        </p:spPr>
      </p:sp>
      <p:sp>
        <p:nvSpPr>
          <p:cNvPr id="13" name="Text 10"/>
          <p:cNvSpPr/>
          <p:nvPr/>
        </p:nvSpPr>
        <p:spPr>
          <a:xfrm>
            <a:off x="3347720" y="1412240"/>
            <a:ext cx="1112520" cy="533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182360" y="1412240"/>
            <a:ext cx="2559685" cy="4373880"/>
          </a:xfrm>
          <a:prstGeom prst="round2SameRect">
            <a:avLst>
              <a:gd name="adj1" fmla="val 9523"/>
              <a:gd name="adj2" fmla="val 0"/>
            </a:avLst>
          </a:prstGeom>
          <a:solidFill>
            <a:srgbClr val="000000">
              <a:alpha val="0"/>
            </a:srgbClr>
          </a:solidFill>
          <a:ln w="19050">
            <a:gradFill flip="none" rotWithShape="1">
              <a:gsLst>
                <a:gs pos="0">
                  <a:srgbClr val="FFFFFF">
                    <a:alpha val="0"/>
                  </a:srgbClr>
                </a:gs>
                <a:gs pos="44000">
                  <a:srgbClr val="EDCEFE"/>
                </a:gs>
                <a:gs pos="84000">
                  <a:srgbClr val="E1ADFD"/>
                </a:gs>
                <a:gs pos="100000">
                  <a:srgbClr val="E1ADFD"/>
                </a:gs>
              </a:gsLst>
              <a:lin ang="16200000" scaled="1"/>
            </a:gra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182360" y="1412240"/>
            <a:ext cx="2559685" cy="4373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182360" y="1412240"/>
            <a:ext cx="1112520" cy="533400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E1ADFD"/>
          </a:solidFill>
          <a:ln/>
        </p:spPr>
      </p:sp>
      <p:sp>
        <p:nvSpPr>
          <p:cNvPr id="17" name="Text 14"/>
          <p:cNvSpPr/>
          <p:nvPr/>
        </p:nvSpPr>
        <p:spPr>
          <a:xfrm>
            <a:off x="6182360" y="1412240"/>
            <a:ext cx="1112520" cy="533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9017000" y="1412240"/>
            <a:ext cx="2559685" cy="4373880"/>
          </a:xfrm>
          <a:prstGeom prst="round2SameRect">
            <a:avLst>
              <a:gd name="adj1" fmla="val 9523"/>
              <a:gd name="adj2" fmla="val 0"/>
            </a:avLst>
          </a:prstGeom>
          <a:solidFill>
            <a:srgbClr val="000000">
              <a:alpha val="0"/>
            </a:srgbClr>
          </a:solidFill>
          <a:ln w="19050">
            <a:gradFill flip="none" rotWithShape="1">
              <a:gsLst>
                <a:gs pos="0">
                  <a:srgbClr val="FFFFFF">
                    <a:alpha val="0"/>
                  </a:srgbClr>
                </a:gs>
                <a:gs pos="44000">
                  <a:srgbClr val="EDCEFE"/>
                </a:gs>
                <a:gs pos="84000">
                  <a:srgbClr val="E1ADFD"/>
                </a:gs>
                <a:gs pos="100000">
                  <a:srgbClr val="E1ADFD"/>
                </a:gs>
              </a:gsLst>
              <a:lin ang="16200000" scaled="1"/>
            </a:gra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9017000" y="1412240"/>
            <a:ext cx="2559685" cy="4373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9017000" y="1412240"/>
            <a:ext cx="1112520" cy="533400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E1ADFD"/>
          </a:solidFill>
          <a:ln/>
        </p:spPr>
      </p:sp>
      <p:sp>
        <p:nvSpPr>
          <p:cNvPr id="21" name="Text 18"/>
          <p:cNvSpPr/>
          <p:nvPr/>
        </p:nvSpPr>
        <p:spPr>
          <a:xfrm>
            <a:off x="9017000" y="1412240"/>
            <a:ext cx="1112520" cy="533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-5080" y="6195695"/>
            <a:ext cx="1220724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23" name="Shape 20"/>
          <p:cNvSpPr/>
          <p:nvPr/>
        </p:nvSpPr>
        <p:spPr>
          <a:xfrm>
            <a:off x="1686560" y="6116320"/>
            <a:ext cx="198120" cy="198120"/>
          </a:xfrm>
          <a:prstGeom prst="ellipse">
            <a:avLst/>
          </a:prstGeom>
          <a:solidFill>
            <a:srgbClr val="E1ADFD"/>
          </a:solidFill>
          <a:ln w="38100">
            <a:solidFill>
              <a:srgbClr val="FFFFFF"/>
            </a:solidFill>
            <a:prstDash val="solid"/>
          </a:ln>
        </p:spPr>
      </p:sp>
      <p:sp>
        <p:nvSpPr>
          <p:cNvPr id="24" name="Text 21"/>
          <p:cNvSpPr/>
          <p:nvPr/>
        </p:nvSpPr>
        <p:spPr>
          <a:xfrm>
            <a:off x="1686560" y="6116320"/>
            <a:ext cx="198120" cy="1981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4627880" y="6116320"/>
            <a:ext cx="198120" cy="198120"/>
          </a:xfrm>
          <a:prstGeom prst="ellipse">
            <a:avLst/>
          </a:prstGeom>
          <a:solidFill>
            <a:srgbClr val="E1ADFD"/>
          </a:solidFill>
          <a:ln w="38100">
            <a:solidFill>
              <a:srgbClr val="FFFFFF"/>
            </a:solidFill>
            <a:prstDash val="solid"/>
          </a:ln>
        </p:spPr>
      </p:sp>
      <p:sp>
        <p:nvSpPr>
          <p:cNvPr id="26" name="Text 23"/>
          <p:cNvSpPr/>
          <p:nvPr/>
        </p:nvSpPr>
        <p:spPr>
          <a:xfrm>
            <a:off x="4627880" y="6116320"/>
            <a:ext cx="198120" cy="1981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7569200" y="6116320"/>
            <a:ext cx="198120" cy="198120"/>
          </a:xfrm>
          <a:prstGeom prst="ellipse">
            <a:avLst/>
          </a:prstGeom>
          <a:solidFill>
            <a:srgbClr val="E1ADFD"/>
          </a:solidFill>
          <a:ln w="38100">
            <a:solidFill>
              <a:srgbClr val="FFFFFF"/>
            </a:solidFill>
            <a:prstDash val="solid"/>
          </a:ln>
        </p:spPr>
      </p:sp>
      <p:sp>
        <p:nvSpPr>
          <p:cNvPr id="28" name="Text 25"/>
          <p:cNvSpPr/>
          <p:nvPr/>
        </p:nvSpPr>
        <p:spPr>
          <a:xfrm>
            <a:off x="7569200" y="6116320"/>
            <a:ext cx="198120" cy="1981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10510520" y="6116320"/>
            <a:ext cx="198120" cy="198120"/>
          </a:xfrm>
          <a:prstGeom prst="ellipse">
            <a:avLst/>
          </a:prstGeom>
          <a:solidFill>
            <a:srgbClr val="E1ADFD"/>
          </a:solidFill>
          <a:ln w="38100">
            <a:solidFill>
              <a:srgbClr val="FFFFFF"/>
            </a:solidFill>
            <a:prstDash val="solid"/>
          </a:ln>
        </p:spPr>
      </p:sp>
      <p:sp>
        <p:nvSpPr>
          <p:cNvPr id="30" name="Text 27"/>
          <p:cNvSpPr/>
          <p:nvPr/>
        </p:nvSpPr>
        <p:spPr>
          <a:xfrm>
            <a:off x="10510520" y="6116320"/>
            <a:ext cx="198120" cy="1981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787400" y="1442720"/>
            <a:ext cx="61976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735330" y="2004695"/>
            <a:ext cx="2138680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Automated Reporting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716280" y="2661285"/>
            <a:ext cx="2176145" cy="218320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Cortex XSOAR, Secureworks AI, and Notion AI convert raw logs into executive-ready reports, significantly reducing the time spent on documentation.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3622040" y="1442720"/>
            <a:ext cx="61976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3569970" y="2004695"/>
            <a:ext cx="2138680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Consistent Formatting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3550920" y="2661285"/>
            <a:ext cx="2176145" cy="16375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ensures consistent formatting and clarity in reports, making it easier for stakeholders to understand complex technical findings.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6456680" y="1442720"/>
            <a:ext cx="61976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6404610" y="2004695"/>
            <a:ext cx="2138680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MITRE ATT&amp;CK Mapping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6385560" y="2661285"/>
            <a:ext cx="2176145" cy="191035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automatically maps techniques to the MITRE ATT&amp;CK framework, providing structured and actionable insights in final reports.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9291320" y="1442720"/>
            <a:ext cx="61976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9239250" y="2004695"/>
            <a:ext cx="213868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Evidence Tables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9220200" y="2661285"/>
            <a:ext cx="2176145" cy="16375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inserts evidence tables and timelines, enhancing the comprehensiveness and credibility of red-team reports.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From Findings to Fix Roadmap</a:t>
            </a:r>
            <a:endParaRPr lang="en-US" sz="1600" dirty="0"/>
          </a:p>
        </p:txBody>
      </p:sp>
      <p:pic>
        <p:nvPicPr>
          <p:cNvPr id="4" name="Image 1" descr="https://kimi-img.moonshot.cn/pub/slides/slides_tmpl/image/25-08-27-20:07:42-d2nfa3h8bjvh7rlj0gk0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538595" y="1204595"/>
            <a:ext cx="5653405" cy="565340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45210" y="1656715"/>
            <a:ext cx="600519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Prioritized Remediation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1045210" y="2770505"/>
            <a:ext cx="5062220" cy="198100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clusters findings by tactic, deduplicates similar gaps, and outputs a prioritized remediation roadmap, providing a clear action plan for stakeholders.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40-d2nfa318bjvh7rlj0gfg.jpg"/>
          <p:cNvPicPr>
            <a:picLocks noChangeAspect="1"/>
          </p:cNvPicPr>
          <p:nvPr/>
        </p:nvPicPr>
        <p:blipFill>
          <a:blip r:embed="rId4"/>
          <a:srcRect t="3" b="3"/>
          <a:stretch/>
        </p:blipFill>
        <p:spPr>
          <a:xfrm>
            <a:off x="0" y="0"/>
            <a:ext cx="12214225" cy="695388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49605" y="1609090"/>
            <a:ext cx="6096000" cy="12360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8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649605" y="2985135"/>
            <a:ext cx="824166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Governance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2780" y="603885"/>
            <a:ext cx="101047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Ethical ROE Adherence AI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506220" y="1386205"/>
            <a:ext cx="4297680" cy="4450080"/>
          </a:xfrm>
          <a:prstGeom prst="roundRect">
            <a:avLst>
              <a:gd name="adj" fmla="val 4018"/>
            </a:avLst>
          </a:prstGeom>
          <a:solidFill>
            <a:srgbClr val="FFFFFF"/>
          </a:solidFill>
          <a:ln w="25400">
            <a:solidFill>
              <a:srgbClr val="E6E6F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06220" y="1386205"/>
            <a:ext cx="4297680" cy="4450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6388100" y="1386205"/>
            <a:ext cx="4297680" cy="4450080"/>
          </a:xfrm>
          <a:prstGeom prst="roundRect">
            <a:avLst>
              <a:gd name="adj" fmla="val 4018"/>
            </a:avLst>
          </a:prstGeom>
          <a:solidFill>
            <a:srgbClr val="FFFFFF"/>
          </a:solidFill>
          <a:ln w="25400">
            <a:solidFill>
              <a:srgbClr val="E6E6F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88100" y="1386205"/>
            <a:ext cx="4297680" cy="4450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-3810" y="4144645"/>
            <a:ext cx="12206605" cy="2713355"/>
          </a:xfrm>
          <a:custGeom>
            <a:avLst/>
            <a:gdLst/>
            <a:ahLst/>
            <a:cxnLst/>
            <a:rect l="l" t="t" r="r" b="b"/>
            <a:pathLst>
              <a:path w="12206605" h="2713355">
                <a:moveTo>
                  <a:pt x="0" y="1346200"/>
                </a:moveTo>
                <a:cubicBezTo>
                  <a:pt x="1021080" y="554355"/>
                  <a:pt x="3368040" y="0"/>
                  <a:pt x="6099810" y="0"/>
                </a:cubicBezTo>
                <a:cubicBezTo>
                  <a:pt x="8837930" y="0"/>
                  <a:pt x="11189335" y="556895"/>
                  <a:pt x="12206605" y="1351280"/>
                </a:cubicBezTo>
                <a:lnTo>
                  <a:pt x="12206605" y="2713355"/>
                </a:lnTo>
                <a:lnTo>
                  <a:pt x="0" y="2713355"/>
                </a:lnTo>
                <a:lnTo>
                  <a:pt x="0" y="1346200"/>
                </a:lnTo>
                <a:close/>
              </a:path>
            </a:pathLst>
          </a:custGeom>
          <a:solidFill>
            <a:srgbClr val="E1ADFD"/>
          </a:solidFill>
          <a:ln/>
        </p:spPr>
      </p:sp>
      <p:sp>
        <p:nvSpPr>
          <p:cNvPr id="9" name="Text 6"/>
          <p:cNvSpPr/>
          <p:nvPr/>
        </p:nvSpPr>
        <p:spPr>
          <a:xfrm>
            <a:off x="-3810" y="4144645"/>
            <a:ext cx="12206605" cy="27133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388100" y="4146927"/>
            <a:ext cx="4297680" cy="1689358"/>
          </a:xfrm>
          <a:custGeom>
            <a:avLst/>
            <a:gdLst/>
            <a:ahLst/>
            <a:cxnLst/>
            <a:rect l="l" t="t" r="r" b="b"/>
            <a:pathLst>
              <a:path w="4297680" h="1689358">
                <a:moveTo>
                  <a:pt x="0" y="0"/>
                </a:moveTo>
                <a:lnTo>
                  <a:pt x="55245" y="635"/>
                </a:lnTo>
                <a:lnTo>
                  <a:pt x="227330" y="4446"/>
                </a:lnTo>
                <a:lnTo>
                  <a:pt x="398145" y="9526"/>
                </a:lnTo>
                <a:lnTo>
                  <a:pt x="567690" y="16513"/>
                </a:lnTo>
                <a:lnTo>
                  <a:pt x="735330" y="24134"/>
                </a:lnTo>
                <a:lnTo>
                  <a:pt x="902335" y="33660"/>
                </a:lnTo>
                <a:lnTo>
                  <a:pt x="1067435" y="44457"/>
                </a:lnTo>
                <a:lnTo>
                  <a:pt x="1231265" y="56524"/>
                </a:lnTo>
                <a:lnTo>
                  <a:pt x="1393825" y="70496"/>
                </a:lnTo>
                <a:lnTo>
                  <a:pt x="1554480" y="85103"/>
                </a:lnTo>
                <a:lnTo>
                  <a:pt x="1713230" y="100980"/>
                </a:lnTo>
                <a:lnTo>
                  <a:pt x="1870710" y="118763"/>
                </a:lnTo>
                <a:lnTo>
                  <a:pt x="2026285" y="137181"/>
                </a:lnTo>
                <a:lnTo>
                  <a:pt x="2179955" y="157504"/>
                </a:lnTo>
                <a:lnTo>
                  <a:pt x="2332355" y="178462"/>
                </a:lnTo>
                <a:lnTo>
                  <a:pt x="2482215" y="201326"/>
                </a:lnTo>
                <a:lnTo>
                  <a:pt x="2630170" y="224824"/>
                </a:lnTo>
                <a:lnTo>
                  <a:pt x="2776220" y="249593"/>
                </a:lnTo>
                <a:lnTo>
                  <a:pt x="2919730" y="275632"/>
                </a:lnTo>
                <a:lnTo>
                  <a:pt x="3061335" y="302941"/>
                </a:lnTo>
                <a:lnTo>
                  <a:pt x="3201035" y="330886"/>
                </a:lnTo>
                <a:lnTo>
                  <a:pt x="3338195" y="360100"/>
                </a:lnTo>
                <a:lnTo>
                  <a:pt x="3473450" y="390585"/>
                </a:lnTo>
                <a:lnTo>
                  <a:pt x="3606165" y="422340"/>
                </a:lnTo>
                <a:cubicBezTo>
                  <a:pt x="3863975" y="480768"/>
                  <a:pt x="4330065" y="623665"/>
                  <a:pt x="4297680" y="616044"/>
                </a:cubicBezTo>
                <a:lnTo>
                  <a:pt x="4297680" y="1516612"/>
                </a:lnTo>
                <a:cubicBezTo>
                  <a:pt x="4300855" y="1613781"/>
                  <a:pt x="4211955" y="1691898"/>
                  <a:pt x="4124960" y="1689358"/>
                </a:cubicBezTo>
                <a:lnTo>
                  <a:pt x="172720" y="1689358"/>
                </a:lnTo>
                <a:cubicBezTo>
                  <a:pt x="75565" y="1692533"/>
                  <a:pt x="-2540" y="1603620"/>
                  <a:pt x="0" y="1516612"/>
                </a:cubicBezTo>
                <a:lnTo>
                  <a:pt x="0" y="0"/>
                </a:lnTo>
                <a:close/>
              </a:path>
            </a:pathLst>
          </a:custGeom>
          <a:solidFill>
            <a:srgbClr val="E6E6FD"/>
          </a:solidFill>
          <a:ln/>
        </p:spPr>
      </p:sp>
      <p:sp>
        <p:nvSpPr>
          <p:cNvPr id="11" name="Text 8"/>
          <p:cNvSpPr/>
          <p:nvPr/>
        </p:nvSpPr>
        <p:spPr>
          <a:xfrm>
            <a:off x="6388100" y="4146927"/>
            <a:ext cx="4297680" cy="168935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506220" y="4146927"/>
            <a:ext cx="4297680" cy="1689358"/>
          </a:xfrm>
          <a:custGeom>
            <a:avLst/>
            <a:gdLst/>
            <a:ahLst/>
            <a:cxnLst/>
            <a:rect l="l" t="t" r="r" b="b"/>
            <a:pathLst>
              <a:path w="4297680" h="1689358">
                <a:moveTo>
                  <a:pt x="0" y="616044"/>
                </a:moveTo>
                <a:cubicBezTo>
                  <a:pt x="112395" y="574763"/>
                  <a:pt x="655320" y="425515"/>
                  <a:pt x="691515" y="422340"/>
                </a:cubicBezTo>
                <a:lnTo>
                  <a:pt x="824230" y="390585"/>
                </a:lnTo>
                <a:lnTo>
                  <a:pt x="959485" y="360100"/>
                </a:lnTo>
                <a:lnTo>
                  <a:pt x="1096645" y="330886"/>
                </a:lnTo>
                <a:lnTo>
                  <a:pt x="1236345" y="302941"/>
                </a:lnTo>
                <a:lnTo>
                  <a:pt x="1377950" y="275632"/>
                </a:lnTo>
                <a:lnTo>
                  <a:pt x="1521460" y="249593"/>
                </a:lnTo>
                <a:lnTo>
                  <a:pt x="1667510" y="224824"/>
                </a:lnTo>
                <a:lnTo>
                  <a:pt x="1815465" y="201326"/>
                </a:lnTo>
                <a:lnTo>
                  <a:pt x="1965325" y="178462"/>
                </a:lnTo>
                <a:lnTo>
                  <a:pt x="2117725" y="157504"/>
                </a:lnTo>
                <a:lnTo>
                  <a:pt x="2271395" y="137181"/>
                </a:lnTo>
                <a:lnTo>
                  <a:pt x="2426970" y="118763"/>
                </a:lnTo>
                <a:lnTo>
                  <a:pt x="2584450" y="100980"/>
                </a:lnTo>
                <a:lnTo>
                  <a:pt x="2743200" y="85103"/>
                </a:lnTo>
                <a:lnTo>
                  <a:pt x="2903855" y="70496"/>
                </a:lnTo>
                <a:lnTo>
                  <a:pt x="3066415" y="56524"/>
                </a:lnTo>
                <a:lnTo>
                  <a:pt x="3230245" y="44457"/>
                </a:lnTo>
                <a:lnTo>
                  <a:pt x="3395345" y="33660"/>
                </a:lnTo>
                <a:lnTo>
                  <a:pt x="3562350" y="24134"/>
                </a:lnTo>
                <a:lnTo>
                  <a:pt x="3729990" y="16513"/>
                </a:lnTo>
                <a:lnTo>
                  <a:pt x="3899535" y="9526"/>
                </a:lnTo>
                <a:lnTo>
                  <a:pt x="4070350" y="4446"/>
                </a:lnTo>
                <a:lnTo>
                  <a:pt x="4242435" y="635"/>
                </a:lnTo>
                <a:lnTo>
                  <a:pt x="4297680" y="0"/>
                </a:lnTo>
                <a:lnTo>
                  <a:pt x="4297680" y="1516612"/>
                </a:lnTo>
                <a:cubicBezTo>
                  <a:pt x="4300855" y="1613781"/>
                  <a:pt x="4211955" y="1691898"/>
                  <a:pt x="4124960" y="1689358"/>
                </a:cubicBezTo>
                <a:lnTo>
                  <a:pt x="172720" y="1689358"/>
                </a:lnTo>
                <a:cubicBezTo>
                  <a:pt x="75565" y="1692533"/>
                  <a:pt x="-2540" y="1603620"/>
                  <a:pt x="0" y="1516612"/>
                </a:cubicBezTo>
                <a:lnTo>
                  <a:pt x="0" y="616044"/>
                </a:lnTo>
                <a:close/>
              </a:path>
            </a:pathLst>
          </a:custGeom>
          <a:solidFill>
            <a:srgbClr val="E6E6FD"/>
          </a:solidFill>
          <a:ln/>
        </p:spPr>
      </p:sp>
      <p:sp>
        <p:nvSpPr>
          <p:cNvPr id="13" name="Text 10"/>
          <p:cNvSpPr/>
          <p:nvPr/>
        </p:nvSpPr>
        <p:spPr>
          <a:xfrm>
            <a:off x="1506220" y="4146927"/>
            <a:ext cx="4297680" cy="168935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776095" y="4744720"/>
            <a:ext cx="375856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Compliance Checks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778000" y="1621155"/>
            <a:ext cx="3756660" cy="13652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Governance AI assistants compare planned actions against pre-approved rules of engagement, ensuring ethical and compliant operations.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657975" y="4744720"/>
            <a:ext cx="375856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 Override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659880" y="1621155"/>
            <a:ext cx="3756660" cy="13652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requires human override before execution of any action that deviates from established guidelines, maintaining strict ethical boundaries.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2780" y="603885"/>
            <a:ext cx="101047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Continuous Learning Loops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086485" y="1710055"/>
            <a:ext cx="3119120" cy="4194175"/>
          </a:xfrm>
          <a:prstGeom prst="roundRect">
            <a:avLst>
              <a:gd name="adj" fmla="val 4788"/>
            </a:avLst>
          </a:prstGeom>
          <a:solidFill>
            <a:srgbClr val="FFFFFF"/>
          </a:solidFill>
          <a:ln w="25400">
            <a:solidFill>
              <a:srgbClr val="E6E6F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6485" y="1710055"/>
            <a:ext cx="3119120" cy="41941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4500880" y="1710055"/>
            <a:ext cx="3119120" cy="4194175"/>
          </a:xfrm>
          <a:prstGeom prst="roundRect">
            <a:avLst>
              <a:gd name="adj" fmla="val 4788"/>
            </a:avLst>
          </a:prstGeom>
          <a:solidFill>
            <a:srgbClr val="FFFFFF"/>
          </a:solidFill>
          <a:ln w="25400">
            <a:solidFill>
              <a:srgbClr val="E6E6F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500880" y="1710055"/>
            <a:ext cx="3119120" cy="41941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915275" y="1710055"/>
            <a:ext cx="3119120" cy="4194175"/>
          </a:xfrm>
          <a:prstGeom prst="roundRect">
            <a:avLst>
              <a:gd name="adj" fmla="val 4788"/>
            </a:avLst>
          </a:prstGeom>
          <a:solidFill>
            <a:srgbClr val="FFFFFF"/>
          </a:solidFill>
          <a:ln w="25400">
            <a:solidFill>
              <a:srgbClr val="E6E6F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915275" y="1710055"/>
            <a:ext cx="3119120" cy="41941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363980" y="1902460"/>
            <a:ext cx="722630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313180" y="2498090"/>
            <a:ext cx="265557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Follow-Up Scenarios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294130" y="3165475"/>
            <a:ext cx="2694940" cy="14934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recommends follow-up purple-team scenarios based on previous gaps, ensuring continuous improvement and learning.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778375" y="1902460"/>
            <a:ext cx="9124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727575" y="2498090"/>
            <a:ext cx="265557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Skill Building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708525" y="3165475"/>
            <a:ext cx="2694940" cy="11947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generates skill-building labs for junior testers, helping them develop expertise relevant to red-team goals.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192770" y="1902460"/>
            <a:ext cx="9124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8141970" y="2498090"/>
            <a:ext cx="265557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Community Training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8122920" y="3165475"/>
            <a:ext cx="2694940" cy="11947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archives anonymized TTP datasets for community training, fostering knowledge sharing and best practices.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40-d2nfa318bjvh7rlj0gfg.jpg"/>
          <p:cNvPicPr>
            <a:picLocks noChangeAspect="1"/>
          </p:cNvPicPr>
          <p:nvPr/>
        </p:nvPicPr>
        <p:blipFill>
          <a:blip r:embed="rId4"/>
          <a:srcRect t="3" b="3"/>
          <a:stretch/>
        </p:blipFill>
        <p:spPr>
          <a:xfrm>
            <a:off x="0" y="0"/>
            <a:ext cx="12214225" cy="695388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49605" y="1609090"/>
            <a:ext cx="6096000" cy="12360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8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649605" y="2985135"/>
            <a:ext cx="824166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Roadmap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2780" y="603885"/>
            <a:ext cx="101047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Phased AI Rollout Plan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-6985" y="1494790"/>
            <a:ext cx="12206605" cy="1126490"/>
          </a:xfrm>
          <a:prstGeom prst="roundRect">
            <a:avLst>
              <a:gd name="adj" fmla="val 0"/>
            </a:avLst>
          </a:prstGeom>
          <a:solidFill>
            <a:srgbClr val="E6E6FD"/>
          </a:solidFill>
          <a:ln/>
        </p:spPr>
      </p:sp>
      <p:sp>
        <p:nvSpPr>
          <p:cNvPr id="5" name="Text 2"/>
          <p:cNvSpPr/>
          <p:nvPr/>
        </p:nvSpPr>
        <p:spPr>
          <a:xfrm>
            <a:off x="-6985" y="1494790"/>
            <a:ext cx="12206605" cy="11264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1092200" y="1925320"/>
            <a:ext cx="4359910" cy="4023360"/>
          </a:xfrm>
          <a:prstGeom prst="roundRect">
            <a:avLst>
              <a:gd name="adj" fmla="val 3066"/>
            </a:avLst>
          </a:prstGeom>
          <a:solidFill>
            <a:srgbClr val="FFFFFF"/>
          </a:solidFill>
          <a:ln w="19050">
            <a:solidFill>
              <a:srgbClr val="E1ADF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92200" y="1925320"/>
            <a:ext cx="4359910" cy="40233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307465" y="3101340"/>
            <a:ext cx="3893185" cy="0"/>
          </a:xfrm>
          <a:prstGeom prst="line">
            <a:avLst/>
          </a:prstGeom>
          <a:noFill/>
          <a:ln w="19050">
            <a:solidFill>
              <a:srgbClr val="E1ADFD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5913120" y="1925320"/>
            <a:ext cx="4359910" cy="4023360"/>
          </a:xfrm>
          <a:prstGeom prst="roundRect">
            <a:avLst>
              <a:gd name="adj" fmla="val 3066"/>
            </a:avLst>
          </a:prstGeom>
          <a:solidFill>
            <a:srgbClr val="FFFFFF"/>
          </a:solidFill>
          <a:ln w="19050">
            <a:solidFill>
              <a:srgbClr val="E1ADFD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913120" y="1925320"/>
            <a:ext cx="4359910" cy="40233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128385" y="3101340"/>
            <a:ext cx="3893185" cy="0"/>
          </a:xfrm>
          <a:prstGeom prst="line">
            <a:avLst/>
          </a:prstGeom>
          <a:noFill/>
          <a:ln w="19050">
            <a:solidFill>
              <a:srgbClr val="E1ADFD"/>
            </a:solidFill>
            <a:prstDash val="solid"/>
            <a:headEnd type="none"/>
            <a:tailEnd type="none"/>
          </a:ln>
        </p:spPr>
      </p:sp>
      <p:sp>
        <p:nvSpPr>
          <p:cNvPr id="12" name="Text 9"/>
          <p:cNvSpPr/>
          <p:nvPr/>
        </p:nvSpPr>
        <p:spPr>
          <a:xfrm>
            <a:off x="1326515" y="2209800"/>
            <a:ext cx="389191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Initial Phases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307465" y="3155315"/>
            <a:ext cx="3893185" cy="17065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Start with low-risk recon summarization and coverage heatmaps, expanding to AI-driven attack-path modeling and real-time gap feedback.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147435" y="2209800"/>
            <a:ext cx="389191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Advanced Integration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128385" y="3155315"/>
            <a:ext cx="3893185" cy="13652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Integrate automated reporting and governance checks, ensuring each phase is reviewed and approved before moving forward.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2780" y="603885"/>
            <a:ext cx="101047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Measuring Red AI Success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-14605" y="2310130"/>
            <a:ext cx="12237085" cy="4582795"/>
          </a:xfrm>
          <a:prstGeom prst="rect">
            <a:avLst/>
          </a:prstGeom>
          <a:solidFill>
            <a:srgbClr val="E6E6FD"/>
          </a:solidFill>
          <a:ln/>
        </p:spPr>
      </p:sp>
      <p:sp>
        <p:nvSpPr>
          <p:cNvPr id="5" name="Text 2"/>
          <p:cNvSpPr/>
          <p:nvPr/>
        </p:nvSpPr>
        <p:spPr>
          <a:xfrm>
            <a:off x="-14605" y="2310130"/>
            <a:ext cx="12237085" cy="45827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7201313" y="1969179"/>
            <a:ext cx="637958" cy="637956"/>
          </a:xfrm>
          <a:prstGeom prst="ellipse">
            <a:avLst/>
          </a:prstGeom>
          <a:solidFill>
            <a:srgbClr val="E1ADFD"/>
          </a:solidFill>
          <a:ln/>
        </p:spPr>
      </p:sp>
      <p:sp>
        <p:nvSpPr>
          <p:cNvPr id="7" name="Text 4"/>
          <p:cNvSpPr/>
          <p:nvPr/>
        </p:nvSpPr>
        <p:spPr>
          <a:xfrm>
            <a:off x="7201313" y="1969179"/>
            <a:ext cx="637958" cy="6379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9983883" y="1969179"/>
            <a:ext cx="637958" cy="637956"/>
          </a:xfrm>
          <a:prstGeom prst="ellipse">
            <a:avLst/>
          </a:prstGeom>
          <a:solidFill>
            <a:srgbClr val="E1ADFD"/>
          </a:solidFill>
          <a:ln/>
        </p:spPr>
      </p:sp>
      <p:sp>
        <p:nvSpPr>
          <p:cNvPr id="9" name="Text 6"/>
          <p:cNvSpPr/>
          <p:nvPr/>
        </p:nvSpPr>
        <p:spPr>
          <a:xfrm>
            <a:off x="9983883" y="1969179"/>
            <a:ext cx="637958" cy="6379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414933" y="1968544"/>
            <a:ext cx="637958" cy="637956"/>
          </a:xfrm>
          <a:prstGeom prst="ellipse">
            <a:avLst/>
          </a:prstGeom>
          <a:solidFill>
            <a:srgbClr val="E1ADFD"/>
          </a:solidFill>
          <a:ln/>
        </p:spPr>
      </p:sp>
      <p:sp>
        <p:nvSpPr>
          <p:cNvPr id="11" name="Text 8"/>
          <p:cNvSpPr/>
          <p:nvPr/>
        </p:nvSpPr>
        <p:spPr>
          <a:xfrm>
            <a:off x="4414933" y="1968544"/>
            <a:ext cx="637958" cy="6379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602518" y="1968544"/>
            <a:ext cx="637958" cy="637956"/>
          </a:xfrm>
          <a:prstGeom prst="ellipse">
            <a:avLst/>
          </a:prstGeom>
          <a:solidFill>
            <a:srgbClr val="E1ADFD"/>
          </a:solidFill>
          <a:ln/>
        </p:spPr>
      </p:sp>
      <p:sp>
        <p:nvSpPr>
          <p:cNvPr id="13" name="Text 10"/>
          <p:cNvSpPr/>
          <p:nvPr/>
        </p:nvSpPr>
        <p:spPr>
          <a:xfrm>
            <a:off x="1602518" y="1968544"/>
            <a:ext cx="637958" cy="6379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5" name="Shape 1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6" name="Shape 1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7" name="Shape 1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8" name="Shape 1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9" name="Shape 16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0" name="Text 17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4" name="Text 21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1538592" y="2128454"/>
            <a:ext cx="765810" cy="34036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8" name="Text 25"/>
          <p:cNvSpPr/>
          <p:nvPr/>
        </p:nvSpPr>
        <p:spPr>
          <a:xfrm>
            <a:off x="1538592" y="2128454"/>
            <a:ext cx="765810" cy="340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897888" y="2741527"/>
            <a:ext cx="2087248" cy="28455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Recon Hours Saved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793750" y="3383915"/>
            <a:ext cx="2273300" cy="3134360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Track the time saved in reconnaissance efforts, demonstrating the efficiency gains from AI-driven recon summarization.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4351655" y="2121535"/>
            <a:ext cx="765810" cy="34036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2" name="Text 29"/>
          <p:cNvSpPr/>
          <p:nvPr/>
        </p:nvSpPr>
        <p:spPr>
          <a:xfrm>
            <a:off x="4351655" y="2121535"/>
            <a:ext cx="765810" cy="340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3665221" y="2741527"/>
            <a:ext cx="2087245" cy="59789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Path Planning Reduction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3594734" y="3383915"/>
            <a:ext cx="2240296" cy="142934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Measure the reduction in attack-path planning time, highlighting AI's impact on red-team efficiency.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7136130" y="2121535"/>
            <a:ext cx="765810" cy="34036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6" name="Text 33"/>
          <p:cNvSpPr/>
          <p:nvPr/>
        </p:nvSpPr>
        <p:spPr>
          <a:xfrm>
            <a:off x="7136130" y="2121535"/>
            <a:ext cx="765810" cy="340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6432551" y="2741527"/>
            <a:ext cx="2087245" cy="59789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Coverage Gap Closure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6361777" y="3362326"/>
            <a:ext cx="2273002" cy="1715294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Monitor the percentage of detection gaps closed per exercise, showing improved alignment between red and blue teams.</a:t>
            </a:r>
            <a:endParaRPr lang="en-US" sz="1600" dirty="0"/>
          </a:p>
        </p:txBody>
      </p:sp>
      <p:sp>
        <p:nvSpPr>
          <p:cNvPr id="39" name="Shape 36"/>
          <p:cNvSpPr/>
          <p:nvPr/>
        </p:nvSpPr>
        <p:spPr>
          <a:xfrm>
            <a:off x="9936480" y="2121535"/>
            <a:ext cx="765810" cy="34036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0" name="Text 37"/>
          <p:cNvSpPr/>
          <p:nvPr/>
        </p:nvSpPr>
        <p:spPr>
          <a:xfrm>
            <a:off x="9936480" y="2121535"/>
            <a:ext cx="765810" cy="340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9199881" y="2741527"/>
            <a:ext cx="2087245" cy="59789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Compliance Violations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9175797" y="3383915"/>
            <a:ext cx="2240295" cy="142934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Count the number of compliance violations caught before execution, ensuring ethical and authorized operations.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41-d2nfa398bjvh7rlj0gj0.jpg"/>
          <p:cNvPicPr>
            <a:picLocks noChangeAspect="1"/>
          </p:cNvPicPr>
          <p:nvPr/>
        </p:nvPicPr>
        <p:blipFill>
          <a:blip r:embed="rId4"/>
          <a:srcRect t="3" b="3"/>
          <a:stretch/>
        </p:blipFill>
        <p:spPr>
          <a:xfrm>
            <a:off x="0" y="3175"/>
            <a:ext cx="12233275" cy="686752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20:07:36-d2nfa218bjvh7rlj0gc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4575" y="4392930"/>
            <a:ext cx="2142130" cy="553085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3648707" y="4486663"/>
            <a:ext cx="2013206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Sean Wong</a:t>
            </a:r>
            <a:endParaRPr lang="en-US" sz="1600" dirty="0"/>
          </a:p>
        </p:txBody>
      </p:sp>
      <p:pic>
        <p:nvPicPr>
          <p:cNvPr id="6" name="Image 3" descr="https://kimi-img.moonshot.cn/pub/slides/slides_tmpl/image/25-08-27-20:07:36-d2nfa218bjvh7rlj0gc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4938" y="4392930"/>
            <a:ext cx="2142130" cy="553085"/>
          </a:xfrm>
          <a:prstGeom prst="rect">
            <a:avLst/>
          </a:prstGeom>
        </p:spPr>
      </p:pic>
      <p:sp>
        <p:nvSpPr>
          <p:cNvPr id="7" name="Text 1"/>
          <p:cNvSpPr/>
          <p:nvPr/>
        </p:nvSpPr>
        <p:spPr>
          <a:xfrm>
            <a:off x="6509070" y="4486663"/>
            <a:ext cx="2013206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2025/01/01</a:t>
            </a:r>
            <a:endParaRPr lang="en-US" sz="1600" dirty="0"/>
          </a:p>
        </p:txBody>
      </p:sp>
      <p:sp>
        <p:nvSpPr>
          <p:cNvPr id="8" name="Text 2"/>
          <p:cNvSpPr/>
          <p:nvPr/>
        </p:nvSpPr>
        <p:spPr>
          <a:xfrm>
            <a:off x="649605" y="269240"/>
            <a:ext cx="406400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YOUR LOGO</a:t>
            </a:r>
            <a:endParaRPr lang="en-US" sz="1600" dirty="0"/>
          </a:p>
        </p:txBody>
      </p:sp>
      <p:sp>
        <p:nvSpPr>
          <p:cNvPr id="9" name="Text 3"/>
          <p:cNvSpPr/>
          <p:nvPr/>
        </p:nvSpPr>
        <p:spPr>
          <a:xfrm>
            <a:off x="1272540" y="1740535"/>
            <a:ext cx="9325610" cy="29165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115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41-d2nfa398bjvh7rlj0gig.png"/>
          <p:cNvPicPr>
            <a:picLocks noChangeAspect="1"/>
          </p:cNvPicPr>
          <p:nvPr/>
        </p:nvPicPr>
        <p:blipFill>
          <a:blip r:embed="rId4"/>
          <a:srcRect l="26" r="26"/>
          <a:stretch/>
        </p:blipFill>
        <p:spPr>
          <a:xfrm>
            <a:off x="635" y="-635"/>
            <a:ext cx="12207240" cy="688530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222885" y="988695"/>
            <a:ext cx="4090670" cy="12725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5" name="Shape 1"/>
          <p:cNvSpPr/>
          <p:nvPr/>
        </p:nvSpPr>
        <p:spPr>
          <a:xfrm>
            <a:off x="5173345" y="3077210"/>
            <a:ext cx="5905500" cy="673100"/>
          </a:xfrm>
          <a:prstGeom prst="roundRect">
            <a:avLst>
              <a:gd name="adj" fmla="val 50000"/>
            </a:avLst>
          </a:prstGeom>
          <a:solidFill>
            <a:srgbClr val="EAFAFE">
              <a:alpha val="63137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5173345" y="3077210"/>
            <a:ext cx="5905500" cy="6731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 flipH="1">
            <a:off x="6355715" y="3179445"/>
            <a:ext cx="12700" cy="467995"/>
          </a:xfrm>
          <a:prstGeom prst="line">
            <a:avLst/>
          </a:prstGeom>
          <a:noFill/>
          <a:ln w="19050">
            <a:solidFill>
              <a:srgbClr val="E1ADFD"/>
            </a:solidFill>
            <a:prstDash val="solid"/>
            <a:headEnd type="none"/>
            <a:tailEnd type="none"/>
          </a:ln>
        </p:spPr>
      </p:sp>
      <p:sp>
        <p:nvSpPr>
          <p:cNvPr id="8" name="Shape 4"/>
          <p:cNvSpPr/>
          <p:nvPr/>
        </p:nvSpPr>
        <p:spPr>
          <a:xfrm>
            <a:off x="5173345" y="4234815"/>
            <a:ext cx="5905500" cy="673100"/>
          </a:xfrm>
          <a:prstGeom prst="roundRect">
            <a:avLst>
              <a:gd name="adj" fmla="val 50000"/>
            </a:avLst>
          </a:prstGeom>
          <a:solidFill>
            <a:srgbClr val="EAFAFE">
              <a:alpha val="63137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5173345" y="4234815"/>
            <a:ext cx="5905500" cy="6731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 flipH="1">
            <a:off x="6355715" y="4337050"/>
            <a:ext cx="12700" cy="467995"/>
          </a:xfrm>
          <a:prstGeom prst="line">
            <a:avLst/>
          </a:prstGeom>
          <a:noFill/>
          <a:ln w="19050">
            <a:solidFill>
              <a:srgbClr val="E1ADFD"/>
            </a:solidFill>
            <a:prstDash val="solid"/>
            <a:headEnd type="none"/>
            <a:tailEnd type="none"/>
          </a:ln>
        </p:spPr>
      </p:sp>
      <p:sp>
        <p:nvSpPr>
          <p:cNvPr id="11" name="Text 7"/>
          <p:cNvSpPr/>
          <p:nvPr/>
        </p:nvSpPr>
        <p:spPr>
          <a:xfrm>
            <a:off x="5357495" y="3122295"/>
            <a:ext cx="1041400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E1ADF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6424295" y="3183890"/>
            <a:ext cx="554736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Governance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5357495" y="4279900"/>
            <a:ext cx="1041400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E1ADF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6424295" y="4341495"/>
            <a:ext cx="559816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Roadmap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40-d2nfa318bjvh7rlj0gfg.jpg"/>
          <p:cNvPicPr>
            <a:picLocks noChangeAspect="1"/>
          </p:cNvPicPr>
          <p:nvPr/>
        </p:nvPicPr>
        <p:blipFill>
          <a:blip r:embed="rId4"/>
          <a:srcRect t="3" b="3"/>
          <a:stretch/>
        </p:blipFill>
        <p:spPr>
          <a:xfrm>
            <a:off x="0" y="0"/>
            <a:ext cx="12214225" cy="695388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49605" y="1609090"/>
            <a:ext cx="6096000" cy="12360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8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649605" y="2985135"/>
            <a:ext cx="824166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Suitability Matrix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2780" y="603885"/>
            <a:ext cx="101047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Mapping Red Tasks to AI Potential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139190" y="1641475"/>
            <a:ext cx="3119120" cy="419417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5400">
            <a:solidFill>
              <a:srgbClr val="E6E6F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39190" y="1641475"/>
            <a:ext cx="3119120" cy="41941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1151255" y="5075555"/>
            <a:ext cx="3107690" cy="761365"/>
          </a:xfrm>
          <a:prstGeom prst="rtTriangle">
            <a:avLst/>
          </a:prstGeom>
          <a:solidFill>
            <a:srgbClr val="E6E6FD"/>
          </a:solidFill>
          <a:ln/>
        </p:spPr>
      </p:sp>
      <p:sp>
        <p:nvSpPr>
          <p:cNvPr id="7" name="Text 4"/>
          <p:cNvSpPr/>
          <p:nvPr/>
        </p:nvSpPr>
        <p:spPr>
          <a:xfrm>
            <a:off x="1151255" y="5075555"/>
            <a:ext cx="3107690" cy="761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 flipH="1">
            <a:off x="1150620" y="4772025"/>
            <a:ext cx="3107690" cy="1064895"/>
          </a:xfrm>
          <a:prstGeom prst="rtTriangle">
            <a:avLst/>
          </a:prstGeom>
          <a:solidFill>
            <a:srgbClr val="E6E6FD"/>
          </a:solidFill>
          <a:ln/>
        </p:spPr>
      </p:sp>
      <p:sp>
        <p:nvSpPr>
          <p:cNvPr id="9" name="Text 6"/>
          <p:cNvSpPr/>
          <p:nvPr/>
        </p:nvSpPr>
        <p:spPr>
          <a:xfrm>
            <a:off x="1150620" y="4772025"/>
            <a:ext cx="3107690" cy="10648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580890" y="1641475"/>
            <a:ext cx="3119120" cy="419417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5400">
            <a:solidFill>
              <a:srgbClr val="E6E6F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4580890" y="1641475"/>
            <a:ext cx="3119120" cy="41941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4592955" y="5075555"/>
            <a:ext cx="3107690" cy="761365"/>
          </a:xfrm>
          <a:prstGeom prst="rtTriangle">
            <a:avLst/>
          </a:prstGeom>
          <a:solidFill>
            <a:srgbClr val="E6E6FD"/>
          </a:solidFill>
          <a:ln/>
        </p:spPr>
      </p:sp>
      <p:sp>
        <p:nvSpPr>
          <p:cNvPr id="13" name="Text 10"/>
          <p:cNvSpPr/>
          <p:nvPr/>
        </p:nvSpPr>
        <p:spPr>
          <a:xfrm>
            <a:off x="4592955" y="5075555"/>
            <a:ext cx="3107690" cy="761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 flipH="1">
            <a:off x="4592320" y="4772025"/>
            <a:ext cx="3107690" cy="1064895"/>
          </a:xfrm>
          <a:prstGeom prst="rtTriangle">
            <a:avLst/>
          </a:prstGeom>
          <a:solidFill>
            <a:srgbClr val="E6E6FD"/>
          </a:solidFill>
          <a:ln/>
        </p:spPr>
      </p:sp>
      <p:sp>
        <p:nvSpPr>
          <p:cNvPr id="15" name="Text 12"/>
          <p:cNvSpPr/>
          <p:nvPr/>
        </p:nvSpPr>
        <p:spPr>
          <a:xfrm>
            <a:off x="4592320" y="4772025"/>
            <a:ext cx="3107690" cy="10648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8022590" y="1641475"/>
            <a:ext cx="3119120" cy="419417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5400">
            <a:solidFill>
              <a:srgbClr val="E6E6FD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022590" y="1641475"/>
            <a:ext cx="3119120" cy="41941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8034655" y="5075555"/>
            <a:ext cx="3107690" cy="761365"/>
          </a:xfrm>
          <a:prstGeom prst="rtTriangle">
            <a:avLst/>
          </a:prstGeom>
          <a:solidFill>
            <a:srgbClr val="E6E6FD"/>
          </a:solidFill>
          <a:ln/>
        </p:spPr>
      </p:sp>
      <p:sp>
        <p:nvSpPr>
          <p:cNvPr id="19" name="Text 16"/>
          <p:cNvSpPr/>
          <p:nvPr/>
        </p:nvSpPr>
        <p:spPr>
          <a:xfrm>
            <a:off x="8034655" y="5075555"/>
            <a:ext cx="3107690" cy="761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 flipH="1">
            <a:off x="8034020" y="4772025"/>
            <a:ext cx="3107690" cy="1064895"/>
          </a:xfrm>
          <a:prstGeom prst="rtTriangle">
            <a:avLst/>
          </a:prstGeom>
          <a:solidFill>
            <a:srgbClr val="E6E6FD"/>
          </a:solidFill>
          <a:ln/>
        </p:spPr>
      </p:sp>
      <p:sp>
        <p:nvSpPr>
          <p:cNvPr id="21" name="Text 18"/>
          <p:cNvSpPr/>
          <p:nvPr/>
        </p:nvSpPr>
        <p:spPr>
          <a:xfrm>
            <a:off x="8034020" y="4772025"/>
            <a:ext cx="3107690" cy="10648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1365885" y="1803400"/>
            <a:ext cx="2655570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Criteria for AI Suitability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346835" y="2470785"/>
            <a:ext cx="2694940" cy="23895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is highly suitable for tasks that are log-heavy, repetitive, and require significant time and effort for summarization or correlation. These tasks benefit from AI's ability to process large datasets quickly and accurately.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4807585" y="1803400"/>
            <a:ext cx="265557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High-Potential Areas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4788535" y="2470785"/>
            <a:ext cx="2694940" cy="209093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Reconnaissance, attack path modeling, log interpretation, and reporting are identified as high-potential areas for AI integration, offering significant efficiency gains and improved accuracy.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8249285" y="1803400"/>
            <a:ext cx="265557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 Oversight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8230235" y="2470785"/>
            <a:ext cx="2694940" cy="209093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Despite AI's capabilities, human red-team members remain essential for ethical oversight, ensuring operations stay within authorized scope and comply with organizational policies.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2780" y="603885"/>
            <a:ext cx="101047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Criteria That Drive AI Adoption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8682355" y="-13970"/>
            <a:ext cx="3520440" cy="6871970"/>
          </a:xfrm>
          <a:prstGeom prst="roundRect">
            <a:avLst>
              <a:gd name="adj" fmla="val 0"/>
            </a:avLst>
          </a:prstGeom>
          <a:solidFill>
            <a:srgbClr val="E6E6FD"/>
          </a:solidFill>
          <a:ln/>
        </p:spPr>
      </p:sp>
      <p:sp>
        <p:nvSpPr>
          <p:cNvPr id="5" name="Text 2"/>
          <p:cNvSpPr/>
          <p:nvPr/>
        </p:nvSpPr>
        <p:spPr>
          <a:xfrm>
            <a:off x="8682355" y="-13970"/>
            <a:ext cx="3520440" cy="68719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808355" y="1544320"/>
            <a:ext cx="10472420" cy="176784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5400">
            <a:solidFill>
              <a:srgbClr val="E6E6F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08355" y="1544320"/>
            <a:ext cx="10472420" cy="17678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046480" y="1765300"/>
            <a:ext cx="1325880" cy="1325880"/>
          </a:xfrm>
          <a:prstGeom prst="roundRect">
            <a:avLst>
              <a:gd name="adj" fmla="val 50000"/>
            </a:avLst>
          </a:prstGeom>
          <a:solidFill>
            <a:srgbClr val="E1ADFD"/>
          </a:solidFill>
          <a:ln/>
        </p:spPr>
      </p:sp>
      <p:sp>
        <p:nvSpPr>
          <p:cNvPr id="9" name="Text 6"/>
          <p:cNvSpPr/>
          <p:nvPr/>
        </p:nvSpPr>
        <p:spPr>
          <a:xfrm>
            <a:off x="1046480" y="1765300"/>
            <a:ext cx="1325880" cy="1325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08355" y="3789680"/>
            <a:ext cx="10472420" cy="176784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5400">
            <a:solidFill>
              <a:srgbClr val="E6E6F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08355" y="3789680"/>
            <a:ext cx="10472420" cy="17678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046480" y="4010660"/>
            <a:ext cx="1325880" cy="1325880"/>
          </a:xfrm>
          <a:prstGeom prst="roundRect">
            <a:avLst>
              <a:gd name="adj" fmla="val 50000"/>
            </a:avLst>
          </a:prstGeom>
          <a:solidFill>
            <a:srgbClr val="E1ADFD"/>
          </a:solidFill>
          <a:ln/>
        </p:spPr>
      </p:sp>
      <p:sp>
        <p:nvSpPr>
          <p:cNvPr id="13" name="Text 10"/>
          <p:cNvSpPr/>
          <p:nvPr/>
        </p:nvSpPr>
        <p:spPr>
          <a:xfrm>
            <a:off x="1046480" y="4010660"/>
            <a:ext cx="1325880" cy="1325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223010" y="2027555"/>
            <a:ext cx="972185" cy="683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2630805" y="1822450"/>
            <a:ext cx="677926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Decisive Flags for AI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2630805" y="2174240"/>
            <a:ext cx="8009890" cy="5716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Telemetry floods, repetitive log parsing, chronic reporting loads, manual attack-path modeling, and lengthy recon sessions are key indicators that a task is well-suited for AI adoption.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223010" y="4272915"/>
            <a:ext cx="972185" cy="683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2630805" y="4067810"/>
            <a:ext cx="677926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Guiding Prioritization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2630805" y="4419600"/>
            <a:ext cx="8009890" cy="5716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When three or more of these criteria are met, the task is flagged as High AI Potential, guiding prioritization and budget allocation to maximize efficiency and effectiveness.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40-d2nfa318bjvh7rlj0gfg.jpg"/>
          <p:cNvPicPr>
            <a:picLocks noChangeAspect="1"/>
          </p:cNvPicPr>
          <p:nvPr/>
        </p:nvPicPr>
        <p:blipFill>
          <a:blip r:embed="rId4"/>
          <a:srcRect t="3" b="3"/>
          <a:stretch/>
        </p:blipFill>
        <p:spPr>
          <a:xfrm>
            <a:off x="0" y="0"/>
            <a:ext cx="12214225" cy="695388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49605" y="1609090"/>
            <a:ext cx="6096000" cy="12360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8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649605" y="2985135"/>
            <a:ext cx="824166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Recon &amp; Intel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2780" y="603885"/>
            <a:ext cx="101047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Engines for Reconnaissance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601980" y="1818005"/>
            <a:ext cx="2606040" cy="4044315"/>
          </a:xfrm>
          <a:prstGeom prst="roundRect">
            <a:avLst>
              <a:gd name="adj" fmla="val 16667"/>
            </a:avLst>
          </a:prstGeom>
          <a:solidFill>
            <a:srgbClr val="E6E6FD"/>
          </a:solidFill>
          <a:ln/>
        </p:spPr>
      </p:sp>
      <p:sp>
        <p:nvSpPr>
          <p:cNvPr id="5" name="Text 2"/>
          <p:cNvSpPr/>
          <p:nvPr/>
        </p:nvSpPr>
        <p:spPr>
          <a:xfrm>
            <a:off x="601980" y="1818005"/>
            <a:ext cx="2606040" cy="40443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373755" y="1818005"/>
            <a:ext cx="2606040" cy="404431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5400">
            <a:solidFill>
              <a:srgbClr val="E6E6F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3373755" y="1818005"/>
            <a:ext cx="2606040" cy="40443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145530" y="1818005"/>
            <a:ext cx="2606040" cy="4044315"/>
          </a:xfrm>
          <a:prstGeom prst="roundRect">
            <a:avLst>
              <a:gd name="adj" fmla="val 16667"/>
            </a:avLst>
          </a:prstGeom>
          <a:solidFill>
            <a:srgbClr val="E6E6FD"/>
          </a:solidFill>
          <a:ln/>
        </p:spPr>
      </p:sp>
      <p:sp>
        <p:nvSpPr>
          <p:cNvPr id="9" name="Text 6"/>
          <p:cNvSpPr/>
          <p:nvPr/>
        </p:nvSpPr>
        <p:spPr>
          <a:xfrm>
            <a:off x="6145530" y="1818005"/>
            <a:ext cx="2606040" cy="40443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917305" y="1818005"/>
            <a:ext cx="2606040" cy="404431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5400">
            <a:solidFill>
              <a:srgbClr val="E6E6F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917305" y="1818005"/>
            <a:ext cx="2606040" cy="40443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823595" y="2185035"/>
            <a:ext cx="213868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Recorded Future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804545" y="2841625"/>
            <a:ext cx="2176145" cy="25729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Recorded Future uses AI to analyze and summarize OSINT data, highlighting attack surfaces and vulnerabilities, significantly speeding up reconnaissance efforts.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3595370" y="2185035"/>
            <a:ext cx="2138680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Maltego AI Integrations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3576320" y="2841625"/>
            <a:ext cx="2176145" cy="22869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Maltego AI automatically classifies and links data from multiple sources, identifying potential attack vectors and streamlining the recon process.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367145" y="2185035"/>
            <a:ext cx="2138680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Shodan Data Classifiers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348095" y="2841625"/>
            <a:ext cx="2176145" cy="20010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Shodan classifiers leverage AI to assess exposed services and misconfigurations, providing actionable insights for red-team planning.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9138920" y="2185035"/>
            <a:ext cx="2138680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AI-Enhanced OSINT Platforms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9119870" y="2841625"/>
            <a:ext cx="2176145" cy="22869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AI-enhanced OSINT platforms extract actionable intelligence from public datasets, enabling red teams to prioritize assets and misconfigurations for testing.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7-d2nfa298bjvh7rlj0gcg.png"/>
          <p:cNvPicPr>
            <a:picLocks noChangeAspect="1"/>
          </p:cNvPicPr>
          <p:nvPr/>
        </p:nvPicPr>
        <p:blipFill>
          <a:blip r:embed="rId3">
            <a:alphaModFix amt="10000"/>
          </a:blip>
          <a:srcRect l="26" r="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689725" y="1536700"/>
            <a:ext cx="3867150" cy="3867150"/>
          </a:xfrm>
          <a:prstGeom prst="ellipse">
            <a:avLst/>
          </a:prstGeom>
          <a:solidFill>
            <a:srgbClr val="E1ADFD"/>
          </a:solidFill>
          <a:ln/>
        </p:spPr>
      </p:sp>
      <p:sp>
        <p:nvSpPr>
          <p:cNvPr id="4" name="Text 1"/>
          <p:cNvSpPr/>
          <p:nvPr/>
        </p:nvSpPr>
        <p:spPr>
          <a:xfrm>
            <a:off x="6689725" y="1536700"/>
            <a:ext cx="3867150" cy="38671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5" name="Image 1" descr="https://kimi-img.moonshot.cn/pub/slides/slides_tmpl/image/25-08-27-20:07:38-d2nfa2h8bjvh7rlj0gdg.png"/>
          <p:cNvPicPr>
            <a:picLocks noChangeAspect="1"/>
          </p:cNvPicPr>
          <p:nvPr/>
        </p:nvPicPr>
        <p:blipFill>
          <a:blip r:embed="rId4"/>
          <a:srcRect l="16" r="32"/>
          <a:stretch/>
        </p:blipFill>
        <p:spPr>
          <a:xfrm>
            <a:off x="6600825" y="1448435"/>
            <a:ext cx="3923665" cy="392366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Operationalizing AI Intel Feeds</a:t>
            </a: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solidFill>
            <a:srgbClr val="E6E6FD"/>
          </a:solidFill>
          <a:ln/>
        </p:spPr>
      </p:sp>
      <p:sp>
        <p:nvSpPr>
          <p:cNvPr id="8" name="Text 4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957580" y="2174558"/>
            <a:ext cx="508000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Automated Recon Dashboards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957580" y="2892425"/>
            <a:ext cx="5080000" cy="2260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AI-assisted recon dashboards visualize potential vulnerabilities and assets exposed, providing real-time insights that help red teams prioritize targets effectively.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E6E6E6"/>
      </a:dk2>
      <a:lt2>
        <a:srgbClr val="FFFFFF"/>
      </a:lt2>
      <a:accent1>
        <a:srgbClr val="E6E6FD"/>
      </a:accent1>
      <a:accent2>
        <a:srgbClr val="E1ADFD"/>
      </a:accent2>
      <a:accent3>
        <a:srgbClr val="94E7FC"/>
      </a:accent3>
      <a:accent4>
        <a:srgbClr val="3462F9"/>
      </a:accent4>
      <a:accent5>
        <a:srgbClr val="B0D9FC"/>
      </a:accent5>
      <a:accent6>
        <a:srgbClr val="C1D1FB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1144</Words>
  <Application>Microsoft Office PowerPoint</Application>
  <PresentationFormat>Widescreen</PresentationFormat>
  <Paragraphs>180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MiSans</vt:lpstr>
      <vt:lpstr>Arial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AI-Powered Red Teaming Playbook</dc:title>
  <dc:subject>AI-Powered Red Teaming Playbook</dc:subject>
  <dc:creator>Kimi</dc:creator>
  <cp:lastModifiedBy>Sean</cp:lastModifiedBy>
  <cp:revision>2</cp:revision>
  <dcterms:created xsi:type="dcterms:W3CDTF">2025-12-03T03:35:06Z</dcterms:created>
  <dcterms:modified xsi:type="dcterms:W3CDTF">2025-12-03T03:35:52Z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{"Label":"AI-Powered Red Teaming Playbook","ContentProducer":"001191110108MACG2KBH8F10000","ProduceID":"d4nquqq5hvlspa7u4gs0","ReservedCode1":"","ContentPropagator":"001191110108MACG2KBH8F20000","PropagateID":"d4nquqq5hvlspa7u4gs0","ReservedCode2":""}</vt:lpwstr>
  </property>
</Properties>
</file>